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56" r:id="rId2"/>
    <p:sldId id="259" r:id="rId3"/>
    <p:sldId id="257" r:id="rId4"/>
    <p:sldId id="260" r:id="rId5"/>
    <p:sldId id="258" r:id="rId6"/>
    <p:sldId id="262" r:id="rId7"/>
    <p:sldId id="261" r:id="rId8"/>
    <p:sldId id="264" r:id="rId9"/>
    <p:sldId id="276" r:id="rId10"/>
    <p:sldId id="277" r:id="rId11"/>
    <p:sldId id="263" r:id="rId12"/>
    <p:sldId id="265" r:id="rId13"/>
    <p:sldId id="268" r:id="rId14"/>
    <p:sldId id="278" r:id="rId15"/>
    <p:sldId id="267" r:id="rId16"/>
    <p:sldId id="269" r:id="rId17"/>
    <p:sldId id="270" r:id="rId18"/>
    <p:sldId id="271" r:id="rId19"/>
    <p:sldId id="272" r:id="rId20"/>
    <p:sldId id="273" r:id="rId21"/>
    <p:sldId id="274" r:id="rId22"/>
    <p:sldId id="27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7" d="100"/>
          <a:sy n="57" d="100"/>
        </p:scale>
        <p:origin x="72"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6D965F-C024-4EF4-BD7E-2FC06EFB074B}"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DEACF-8134-407F-B528-73D15917965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0514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6D965F-C024-4EF4-BD7E-2FC06EFB074B}"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DEACF-8134-407F-B528-73D15917965F}" type="slidenum">
              <a:rPr lang="en-US" smtClean="0"/>
              <a:t>‹#›</a:t>
            </a:fld>
            <a:endParaRPr lang="en-US"/>
          </a:p>
        </p:txBody>
      </p:sp>
    </p:spTree>
    <p:extLst>
      <p:ext uri="{BB962C8B-B14F-4D97-AF65-F5344CB8AC3E}">
        <p14:creationId xmlns:p14="http://schemas.microsoft.com/office/powerpoint/2010/main" val="1179426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6D965F-C024-4EF4-BD7E-2FC06EFB074B}"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DEACF-8134-407F-B528-73D15917965F}"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5385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6D965F-C024-4EF4-BD7E-2FC06EFB074B}"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DEACF-8134-407F-B528-73D15917965F}" type="slidenum">
              <a:rPr lang="en-US" smtClean="0"/>
              <a:t>‹#›</a:t>
            </a:fld>
            <a:endParaRPr lang="en-US"/>
          </a:p>
        </p:txBody>
      </p:sp>
    </p:spTree>
    <p:extLst>
      <p:ext uri="{BB962C8B-B14F-4D97-AF65-F5344CB8AC3E}">
        <p14:creationId xmlns:p14="http://schemas.microsoft.com/office/powerpoint/2010/main" val="590212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6D965F-C024-4EF4-BD7E-2FC06EFB074B}"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DEACF-8134-407F-B528-73D15917965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460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6D965F-C024-4EF4-BD7E-2FC06EFB074B}"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DEACF-8134-407F-B528-73D15917965F}" type="slidenum">
              <a:rPr lang="en-US" smtClean="0"/>
              <a:t>‹#›</a:t>
            </a:fld>
            <a:endParaRPr lang="en-US"/>
          </a:p>
        </p:txBody>
      </p:sp>
    </p:spTree>
    <p:extLst>
      <p:ext uri="{BB962C8B-B14F-4D97-AF65-F5344CB8AC3E}">
        <p14:creationId xmlns:p14="http://schemas.microsoft.com/office/powerpoint/2010/main" val="3762668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6D965F-C024-4EF4-BD7E-2FC06EFB074B}" type="datetimeFigureOut">
              <a:rPr lang="en-US" smtClean="0"/>
              <a:t>9/6/2017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9DEACF-8134-407F-B528-73D15917965F}" type="slidenum">
              <a:rPr lang="en-US" smtClean="0"/>
              <a:t>‹#›</a:t>
            </a:fld>
            <a:endParaRPr lang="en-US"/>
          </a:p>
        </p:txBody>
      </p:sp>
    </p:spTree>
    <p:extLst>
      <p:ext uri="{BB962C8B-B14F-4D97-AF65-F5344CB8AC3E}">
        <p14:creationId xmlns:p14="http://schemas.microsoft.com/office/powerpoint/2010/main" val="2504443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A6D965F-C024-4EF4-BD7E-2FC06EFB074B}" type="datetimeFigureOut">
              <a:rPr lang="en-US" smtClean="0"/>
              <a:t>9/6/2017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9DEACF-8134-407F-B528-73D15917965F}" type="slidenum">
              <a:rPr lang="en-US" smtClean="0"/>
              <a:t>‹#›</a:t>
            </a:fld>
            <a:endParaRPr lang="en-US"/>
          </a:p>
        </p:txBody>
      </p:sp>
    </p:spTree>
    <p:extLst>
      <p:ext uri="{BB962C8B-B14F-4D97-AF65-F5344CB8AC3E}">
        <p14:creationId xmlns:p14="http://schemas.microsoft.com/office/powerpoint/2010/main" val="3222074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D965F-C024-4EF4-BD7E-2FC06EFB074B}" type="datetimeFigureOut">
              <a:rPr lang="en-US" smtClean="0"/>
              <a:t>9/6/2017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9DEACF-8134-407F-B528-73D15917965F}" type="slidenum">
              <a:rPr lang="en-US" smtClean="0"/>
              <a:t>‹#›</a:t>
            </a:fld>
            <a:endParaRPr lang="en-US"/>
          </a:p>
        </p:txBody>
      </p:sp>
    </p:spTree>
    <p:extLst>
      <p:ext uri="{BB962C8B-B14F-4D97-AF65-F5344CB8AC3E}">
        <p14:creationId xmlns:p14="http://schemas.microsoft.com/office/powerpoint/2010/main" val="827874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A6D965F-C024-4EF4-BD7E-2FC06EFB074B}"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DEACF-8134-407F-B528-73D15917965F}" type="slidenum">
              <a:rPr lang="en-US" smtClean="0"/>
              <a:t>‹#›</a:t>
            </a:fld>
            <a:endParaRPr lang="en-US"/>
          </a:p>
        </p:txBody>
      </p:sp>
    </p:spTree>
    <p:extLst>
      <p:ext uri="{BB962C8B-B14F-4D97-AF65-F5344CB8AC3E}">
        <p14:creationId xmlns:p14="http://schemas.microsoft.com/office/powerpoint/2010/main" val="2286035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6D965F-C024-4EF4-BD7E-2FC06EFB074B}"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DEACF-8134-407F-B528-73D15917965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0396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A6D965F-C024-4EF4-BD7E-2FC06EFB074B}" type="datetimeFigureOut">
              <a:rPr lang="en-US" smtClean="0"/>
              <a:t>9/6/2017</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89DEACF-8134-407F-B528-73D15917965F}"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757646"/>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educate-utah.org/scholarships/" TargetMode="External"/><Relationship Id="rId3" Type="http://schemas.openxmlformats.org/officeDocument/2006/relationships/hyperlink" Target="https://www.fastweb.com/" TargetMode="External"/><Relationship Id="rId7" Type="http://schemas.openxmlformats.org/officeDocument/2006/relationships/hyperlink" Target="http://chci.org/education/the_national_directory_of_scholarships_internships_and_fellowships_is_now_online/" TargetMode="External"/><Relationship Id="rId2" Type="http://schemas.openxmlformats.org/officeDocument/2006/relationships/hyperlink" Target="https://utahucac.wordpress.com/" TargetMode="External"/><Relationship Id="rId1" Type="http://schemas.openxmlformats.org/officeDocument/2006/relationships/slideLayout" Target="../slideLayouts/slideLayout2.xml"/><Relationship Id="rId6" Type="http://schemas.openxmlformats.org/officeDocument/2006/relationships/hyperlink" Target="http://utahcf.org/apply-for-support/student-scholarships" TargetMode="External"/><Relationship Id="rId5" Type="http://schemas.openxmlformats.org/officeDocument/2006/relationships/hyperlink" Target="http://www.dsaz.org/" TargetMode="External"/><Relationship Id="rId10" Type="http://schemas.openxmlformats.org/officeDocument/2006/relationships/hyperlink" Target="https://www.petersons.com/#/sweeps-modal" TargetMode="External"/><Relationship Id="rId4" Type="http://schemas.openxmlformats.org/officeDocument/2006/relationships/hyperlink" Target="https://www.unigo.com/" TargetMode="External"/><Relationship Id="rId9" Type="http://schemas.openxmlformats.org/officeDocument/2006/relationships/hyperlink" Target="https://www.chegg.com/scholarship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You’re a Senior!</a:t>
            </a:r>
            <a:endParaRPr lang="en-US" dirty="0"/>
          </a:p>
        </p:txBody>
      </p:sp>
      <p:sp>
        <p:nvSpPr>
          <p:cNvPr id="3" name="Subtitle 2"/>
          <p:cNvSpPr>
            <a:spLocks noGrp="1"/>
          </p:cNvSpPr>
          <p:nvPr>
            <p:ph type="subTitle" idx="1"/>
          </p:nvPr>
        </p:nvSpPr>
        <p:spPr/>
        <p:txBody>
          <a:bodyPr/>
          <a:lstStyle/>
          <a:p>
            <a:r>
              <a:rPr lang="en-US" dirty="0" smtClean="0"/>
              <a:t>The everything you need to know presentation…</a:t>
            </a:r>
            <a:endParaRPr lang="en-US" dirty="0"/>
          </a:p>
        </p:txBody>
      </p:sp>
    </p:spTree>
    <p:extLst>
      <p:ext uri="{BB962C8B-B14F-4D97-AF65-F5344CB8AC3E}">
        <p14:creationId xmlns:p14="http://schemas.microsoft.com/office/powerpoint/2010/main" val="37949491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These jobs require a bachelor’s degree</a:t>
            </a:r>
            <a:endParaRPr lang="en-US" dirty="0"/>
          </a:p>
        </p:txBody>
      </p:sp>
      <p:sp>
        <p:nvSpPr>
          <p:cNvPr id="4" name="Content Placeholder 3"/>
          <p:cNvSpPr>
            <a:spLocks noGrp="1"/>
          </p:cNvSpPr>
          <p:nvPr>
            <p:ph sz="half" idx="1"/>
          </p:nvPr>
        </p:nvSpPr>
        <p:spPr/>
        <p:txBody>
          <a:bodyPr/>
          <a:lstStyle/>
          <a:p>
            <a:pPr>
              <a:buFont typeface="Wingdings" panose="05000000000000000000" pitchFamily="2" charset="2"/>
              <a:buChar char="v"/>
            </a:pPr>
            <a:r>
              <a:rPr lang="en-US" dirty="0" smtClean="0"/>
              <a:t>Research Analyst</a:t>
            </a:r>
          </a:p>
          <a:p>
            <a:pPr>
              <a:buFont typeface="Wingdings" panose="05000000000000000000" pitchFamily="2" charset="2"/>
              <a:buChar char="v"/>
            </a:pPr>
            <a:r>
              <a:rPr lang="en-US" dirty="0" smtClean="0"/>
              <a:t>Financial Advisor</a:t>
            </a:r>
          </a:p>
          <a:p>
            <a:pPr>
              <a:buFont typeface="Wingdings" panose="05000000000000000000" pitchFamily="2" charset="2"/>
              <a:buChar char="v"/>
            </a:pPr>
            <a:r>
              <a:rPr lang="en-US" dirty="0" smtClean="0"/>
              <a:t>Cartographer</a:t>
            </a:r>
          </a:p>
          <a:p>
            <a:pPr>
              <a:buFont typeface="Wingdings" panose="05000000000000000000" pitchFamily="2" charset="2"/>
              <a:buChar char="v"/>
            </a:pPr>
            <a:r>
              <a:rPr lang="en-US" dirty="0" smtClean="0"/>
              <a:t>Translator/Interpreter</a:t>
            </a:r>
          </a:p>
          <a:p>
            <a:pPr>
              <a:buFont typeface="Wingdings" panose="05000000000000000000" pitchFamily="2" charset="2"/>
              <a:buChar char="v"/>
            </a:pPr>
            <a:r>
              <a:rPr lang="en-US" dirty="0" smtClean="0"/>
              <a:t>Forensic Science Technician</a:t>
            </a:r>
          </a:p>
          <a:p>
            <a:pPr>
              <a:buFont typeface="Wingdings" panose="05000000000000000000" pitchFamily="2" charset="2"/>
              <a:buChar char="v"/>
            </a:pPr>
            <a:r>
              <a:rPr lang="en-US" dirty="0" smtClean="0"/>
              <a:t>Biomedical Engineers</a:t>
            </a:r>
          </a:p>
          <a:p>
            <a:pPr>
              <a:buFont typeface="Wingdings" panose="05000000000000000000" pitchFamily="2" charset="2"/>
              <a:buChar char="v"/>
            </a:pPr>
            <a:r>
              <a:rPr lang="en-US" dirty="0" smtClean="0"/>
              <a:t>Athletic Trainer</a:t>
            </a:r>
          </a:p>
          <a:p>
            <a:pPr>
              <a:buFont typeface="Wingdings" panose="05000000000000000000" pitchFamily="2" charset="2"/>
              <a:buChar char="v"/>
            </a:pPr>
            <a:r>
              <a:rPr lang="en-US" dirty="0" smtClean="0"/>
              <a:t>Computer System Analyst</a:t>
            </a:r>
          </a:p>
          <a:p>
            <a:pPr marL="0" indent="0">
              <a:buNone/>
            </a:pPr>
            <a:endParaRPr lang="en-US" dirty="0"/>
          </a:p>
        </p:txBody>
      </p:sp>
      <p:sp>
        <p:nvSpPr>
          <p:cNvPr id="5" name="Content Placeholder 4"/>
          <p:cNvSpPr>
            <a:spLocks noGrp="1"/>
          </p:cNvSpPr>
          <p:nvPr>
            <p:ph sz="half" idx="2"/>
          </p:nvPr>
        </p:nvSpPr>
        <p:spPr/>
        <p:txBody>
          <a:bodyPr/>
          <a:lstStyle/>
          <a:p>
            <a:pPr>
              <a:buFont typeface="Wingdings" panose="05000000000000000000" pitchFamily="2" charset="2"/>
              <a:buChar char="v"/>
            </a:pPr>
            <a:r>
              <a:rPr lang="en-US" dirty="0" smtClean="0"/>
              <a:t>Social Worker</a:t>
            </a:r>
          </a:p>
          <a:p>
            <a:pPr>
              <a:buFont typeface="Wingdings" panose="05000000000000000000" pitchFamily="2" charset="2"/>
              <a:buChar char="v"/>
            </a:pPr>
            <a:r>
              <a:rPr lang="en-US" dirty="0" smtClean="0"/>
              <a:t>Engineering</a:t>
            </a:r>
          </a:p>
          <a:p>
            <a:pPr>
              <a:buFont typeface="Wingdings" panose="05000000000000000000" pitchFamily="2" charset="2"/>
              <a:buChar char="v"/>
            </a:pPr>
            <a:r>
              <a:rPr lang="en-US" dirty="0" smtClean="0"/>
              <a:t>Teacher</a:t>
            </a:r>
          </a:p>
          <a:p>
            <a:pPr>
              <a:buFont typeface="Wingdings" panose="05000000000000000000" pitchFamily="2" charset="2"/>
              <a:buChar char="v"/>
            </a:pPr>
            <a:r>
              <a:rPr lang="en-US" dirty="0" smtClean="0"/>
              <a:t>Fashion Merchandising</a:t>
            </a:r>
          </a:p>
          <a:p>
            <a:pPr>
              <a:buFont typeface="Wingdings" panose="05000000000000000000" pitchFamily="2" charset="2"/>
              <a:buChar char="v"/>
            </a:pPr>
            <a:r>
              <a:rPr lang="en-US" dirty="0" smtClean="0"/>
              <a:t>Nutritionist</a:t>
            </a:r>
          </a:p>
          <a:p>
            <a:pPr>
              <a:buFont typeface="Wingdings" panose="05000000000000000000" pitchFamily="2" charset="2"/>
              <a:buChar char="v"/>
            </a:pPr>
            <a:r>
              <a:rPr lang="en-US" dirty="0" smtClean="0"/>
              <a:t>Interior Designer</a:t>
            </a:r>
          </a:p>
          <a:p>
            <a:pPr>
              <a:buFont typeface="Wingdings" panose="05000000000000000000" pitchFamily="2" charset="2"/>
              <a:buChar char="v"/>
            </a:pPr>
            <a:r>
              <a:rPr lang="en-US" dirty="0" smtClean="0"/>
              <a:t>Marketing</a:t>
            </a:r>
          </a:p>
          <a:p>
            <a:pPr>
              <a:buFont typeface="Wingdings" panose="05000000000000000000" pitchFamily="2" charset="2"/>
              <a:buChar char="v"/>
            </a:pPr>
            <a:r>
              <a:rPr lang="en-US" dirty="0" smtClean="0"/>
              <a:t>Accounting</a:t>
            </a:r>
          </a:p>
          <a:p>
            <a:endParaRPr lang="en-US" dirty="0"/>
          </a:p>
        </p:txBody>
      </p:sp>
    </p:spTree>
    <p:extLst>
      <p:ext uri="{BB962C8B-B14F-4D97-AF65-F5344CB8AC3E}">
        <p14:creationId xmlns:p14="http://schemas.microsoft.com/office/powerpoint/2010/main" val="2976448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6600" dirty="0" smtClean="0"/>
              <a:t>You can go to college</a:t>
            </a:r>
            <a:endParaRPr lang="en-US" sz="66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27800" y="952500"/>
            <a:ext cx="5130800" cy="4902199"/>
          </a:xfrm>
        </p:spPr>
      </p:pic>
      <p:sp>
        <p:nvSpPr>
          <p:cNvPr id="4" name="Text Placeholder 3"/>
          <p:cNvSpPr>
            <a:spLocks noGrp="1"/>
          </p:cNvSpPr>
          <p:nvPr>
            <p:ph type="body" sz="half" idx="2"/>
          </p:nvPr>
        </p:nvSpPr>
        <p:spPr/>
        <p:txBody>
          <a:bodyPr/>
          <a:lstStyle/>
          <a:p>
            <a:pPr marL="285750" indent="-285750">
              <a:buFont typeface="Arial" panose="020B0604020202020204" pitchFamily="34" charset="0"/>
              <a:buChar char="•"/>
            </a:pPr>
            <a:r>
              <a:rPr lang="en-US" dirty="0"/>
              <a:t>Put aside any doubts you may have, and start believing in yourself. Even if you don’t have the best grades, you can still attend college and graduate. </a:t>
            </a:r>
            <a:endParaRPr lang="en-US" dirty="0" smtClean="0"/>
          </a:p>
          <a:p>
            <a:pPr marL="285750" indent="-285750">
              <a:buFont typeface="Arial" panose="020B0604020202020204" pitchFamily="34" charset="0"/>
              <a:buChar char="•"/>
            </a:pPr>
            <a:r>
              <a:rPr lang="en-US" dirty="0"/>
              <a:t>Different colleges have different admissions standards. In Utah, there is a college that is right for you.</a:t>
            </a:r>
          </a:p>
          <a:p>
            <a:pPr marL="285750" indent="-285750">
              <a:buFont typeface="Arial" panose="020B0604020202020204" pitchFamily="34" charset="0"/>
              <a:buChar char="•"/>
            </a:pPr>
            <a:r>
              <a:rPr lang="en-US" dirty="0"/>
              <a:t>Several schools have open admissions policies, which means they will accept all students who apply. A two-year community college may be a great place to get started on your college education.</a:t>
            </a:r>
          </a:p>
        </p:txBody>
      </p:sp>
    </p:spTree>
    <p:extLst>
      <p:ext uri="{BB962C8B-B14F-4D97-AF65-F5344CB8AC3E}">
        <p14:creationId xmlns:p14="http://schemas.microsoft.com/office/powerpoint/2010/main" val="1203068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Profit Vs Not for Profit</a:t>
            </a:r>
          </a:p>
        </p:txBody>
      </p:sp>
      <p:sp>
        <p:nvSpPr>
          <p:cNvPr id="4" name="Text Placeholder 3"/>
          <p:cNvSpPr>
            <a:spLocks noGrp="1"/>
          </p:cNvSpPr>
          <p:nvPr>
            <p:ph type="body" idx="1"/>
          </p:nvPr>
        </p:nvSpPr>
        <p:spPr/>
        <p:txBody>
          <a:bodyPr/>
          <a:lstStyle/>
          <a:p>
            <a:r>
              <a:rPr lang="en-US" dirty="0"/>
              <a:t>Some colleges may advertise to you more than others. Why? </a:t>
            </a:r>
          </a:p>
          <a:p>
            <a:endParaRPr lang="en-US" dirty="0"/>
          </a:p>
        </p:txBody>
      </p:sp>
      <p:sp>
        <p:nvSpPr>
          <p:cNvPr id="5" name="Content Placeholder 4"/>
          <p:cNvSpPr>
            <a:spLocks noGrp="1"/>
          </p:cNvSpPr>
          <p:nvPr>
            <p:ph sz="half" idx="2"/>
          </p:nvPr>
        </p:nvSpPr>
        <p:spPr/>
        <p:txBody>
          <a:bodyPr/>
          <a:lstStyle/>
          <a:p>
            <a:pPr marL="0" indent="0">
              <a:buNone/>
            </a:pPr>
            <a:r>
              <a:rPr lang="en-US" dirty="0" smtClean="0"/>
              <a:t>For Profit colleges are owned by a business or share holders</a:t>
            </a:r>
          </a:p>
          <a:p>
            <a:pPr marL="0" indent="0">
              <a:buNone/>
            </a:pPr>
            <a:r>
              <a:rPr lang="en-US" dirty="0" smtClean="0"/>
              <a:t>Sometimes more expensive</a:t>
            </a:r>
          </a:p>
          <a:p>
            <a:pPr marL="0" indent="0">
              <a:buNone/>
            </a:pPr>
            <a:r>
              <a:rPr lang="en-US" dirty="0" smtClean="0"/>
              <a:t>Credits may not transfer to other schools</a:t>
            </a:r>
          </a:p>
          <a:p>
            <a:pPr marL="0" indent="0">
              <a:buNone/>
            </a:pPr>
            <a:endParaRPr lang="en-US" dirty="0"/>
          </a:p>
          <a:p>
            <a:pPr marL="0" indent="0">
              <a:buNone/>
            </a:pPr>
            <a:r>
              <a:rPr lang="en-US" dirty="0" smtClean="0"/>
              <a:t>Examples: Broadview, Eagle Gate, Fortis, </a:t>
            </a:r>
            <a:r>
              <a:rPr lang="en-US" dirty="0" err="1" smtClean="0"/>
              <a:t>Neumont</a:t>
            </a:r>
            <a:r>
              <a:rPr lang="en-US" dirty="0" smtClean="0"/>
              <a:t>,  Steven </a:t>
            </a:r>
            <a:r>
              <a:rPr lang="en-US" dirty="0" err="1" smtClean="0"/>
              <a:t>Henager</a:t>
            </a:r>
            <a:r>
              <a:rPr lang="en-US" dirty="0" smtClean="0"/>
              <a:t>, Art Institute, </a:t>
            </a:r>
            <a:r>
              <a:rPr lang="en-US" dirty="0" err="1" smtClean="0"/>
              <a:t>Wyotech</a:t>
            </a:r>
            <a:r>
              <a:rPr lang="en-US" dirty="0" smtClean="0"/>
              <a:t> 	</a:t>
            </a:r>
            <a:endParaRPr lang="en-US" dirty="0"/>
          </a:p>
        </p:txBody>
      </p:sp>
      <p:sp>
        <p:nvSpPr>
          <p:cNvPr id="6" name="Text Placeholder 5"/>
          <p:cNvSpPr>
            <a:spLocks noGrp="1"/>
          </p:cNvSpPr>
          <p:nvPr>
            <p:ph type="body" sz="quarter" idx="3"/>
          </p:nvPr>
        </p:nvSpPr>
        <p:spPr>
          <a:xfrm>
            <a:off x="5990888" y="1878676"/>
            <a:ext cx="4754880" cy="1123920"/>
          </a:xfrm>
        </p:spPr>
        <p:txBody>
          <a:bodyPr/>
          <a:lstStyle/>
          <a:p>
            <a:r>
              <a:rPr lang="en-US" dirty="0" smtClean="0"/>
              <a:t>Why haven’t I received any brochures from colleges I want to go to? </a:t>
            </a:r>
            <a:endParaRPr lang="en-US" dirty="0"/>
          </a:p>
        </p:txBody>
      </p:sp>
      <p:sp>
        <p:nvSpPr>
          <p:cNvPr id="7" name="Content Placeholder 6"/>
          <p:cNvSpPr>
            <a:spLocks noGrp="1"/>
          </p:cNvSpPr>
          <p:nvPr>
            <p:ph sz="quarter" idx="4"/>
          </p:nvPr>
        </p:nvSpPr>
        <p:spPr>
          <a:xfrm>
            <a:off x="5990888" y="2967788"/>
            <a:ext cx="4754880" cy="3341572"/>
          </a:xfrm>
        </p:spPr>
        <p:txBody>
          <a:bodyPr/>
          <a:lstStyle/>
          <a:p>
            <a:pPr marL="0" indent="0">
              <a:buNone/>
            </a:pPr>
            <a:r>
              <a:rPr lang="en-US" dirty="0" smtClean="0"/>
              <a:t>Not for profit colleges are owned by the state</a:t>
            </a:r>
          </a:p>
          <a:p>
            <a:pPr marL="0" indent="0">
              <a:buNone/>
            </a:pPr>
            <a:r>
              <a:rPr lang="en-US" dirty="0" smtClean="0"/>
              <a:t>Often less expensive – funded by the government</a:t>
            </a:r>
          </a:p>
          <a:p>
            <a:pPr marL="0" indent="0">
              <a:buNone/>
            </a:pPr>
            <a:r>
              <a:rPr lang="en-US" dirty="0" smtClean="0"/>
              <a:t>Credits are typically transferable</a:t>
            </a:r>
          </a:p>
          <a:p>
            <a:pPr marL="0" indent="0">
              <a:buNone/>
            </a:pPr>
            <a:r>
              <a:rPr lang="en-US" dirty="0" smtClean="0"/>
              <a:t>Examples: University of Utah, SLCC, Weber State, Utah State University, Dixie State University, Snow College</a:t>
            </a:r>
          </a:p>
          <a:p>
            <a:pPr marL="0" indent="0">
              <a:buNone/>
            </a:pPr>
            <a:endParaRPr lang="en-US" dirty="0" smtClean="0"/>
          </a:p>
        </p:txBody>
      </p:sp>
    </p:spTree>
    <p:extLst>
      <p:ext uri="{BB962C8B-B14F-4D97-AF65-F5344CB8AC3E}">
        <p14:creationId xmlns:p14="http://schemas.microsoft.com/office/powerpoint/2010/main" val="763515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 College Day!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College Day is Tuesday, October 17</a:t>
            </a:r>
            <a:r>
              <a:rPr lang="en-US" baseline="30000" dirty="0" smtClean="0"/>
              <a:t>th</a:t>
            </a:r>
            <a:endParaRPr lang="en-US" dirty="0" smtClean="0"/>
          </a:p>
          <a:p>
            <a:pPr>
              <a:buFont typeface="Wingdings" panose="05000000000000000000" pitchFamily="2" charset="2"/>
              <a:buChar char="v"/>
            </a:pPr>
            <a:r>
              <a:rPr lang="en-US" dirty="0" smtClean="0"/>
              <a:t>You will have a chance to meet with 3 colleges </a:t>
            </a:r>
          </a:p>
          <a:p>
            <a:pPr>
              <a:buFont typeface="Wingdings" panose="05000000000000000000" pitchFamily="2" charset="2"/>
              <a:buChar char="v"/>
            </a:pPr>
            <a:r>
              <a:rPr lang="en-US" dirty="0" smtClean="0"/>
              <a:t>You will need a bar code that you will register for today at the end of this presentation</a:t>
            </a:r>
          </a:p>
          <a:p>
            <a:pPr>
              <a:buFont typeface="Wingdings" panose="05000000000000000000" pitchFamily="2" charset="2"/>
              <a:buChar char="v"/>
            </a:pPr>
            <a:r>
              <a:rPr lang="en-US" dirty="0" smtClean="0"/>
              <a:t>You will apply to college November 6-10 in your English classes</a:t>
            </a:r>
            <a:endParaRPr lang="en-US" dirty="0"/>
          </a:p>
        </p:txBody>
      </p:sp>
    </p:spTree>
    <p:extLst>
      <p:ext uri="{BB962C8B-B14F-4D97-AF65-F5344CB8AC3E}">
        <p14:creationId xmlns:p14="http://schemas.microsoft.com/office/powerpoint/2010/main" val="3252443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Want to go to college outside of Utah? 	</a:t>
            </a:r>
            <a:endParaRPr lang="en-US" dirty="0"/>
          </a:p>
        </p:txBody>
      </p:sp>
      <p:sp>
        <p:nvSpPr>
          <p:cNvPr id="3" name="Content Placeholder 2"/>
          <p:cNvSpPr>
            <a:spLocks noGrp="1"/>
          </p:cNvSpPr>
          <p:nvPr>
            <p:ph idx="1"/>
          </p:nvPr>
        </p:nvSpPr>
        <p:spPr/>
        <p:txBody>
          <a:bodyPr/>
          <a:lstStyle/>
          <a:p>
            <a:r>
              <a:rPr lang="en-US" dirty="0" smtClean="0"/>
              <a:t>Attend the Rocky Mountain Association for College Admission Counseling College Fair</a:t>
            </a:r>
          </a:p>
          <a:p>
            <a:r>
              <a:rPr lang="en-US" dirty="0" smtClean="0"/>
              <a:t>When? Saturday, September 23</a:t>
            </a:r>
            <a:r>
              <a:rPr lang="en-US" baseline="30000" dirty="0" smtClean="0"/>
              <a:t>rd</a:t>
            </a:r>
            <a:endParaRPr lang="en-US" dirty="0" smtClean="0"/>
          </a:p>
          <a:p>
            <a:r>
              <a:rPr lang="en-US" dirty="0" smtClean="0"/>
              <a:t>Where? Juan Diego Catholic High School</a:t>
            </a:r>
          </a:p>
          <a:p>
            <a:r>
              <a:rPr lang="en-US" dirty="0" smtClean="0"/>
              <a:t>Workshops from 10:45-12:20</a:t>
            </a:r>
          </a:p>
          <a:p>
            <a:r>
              <a:rPr lang="en-US" dirty="0" smtClean="0"/>
              <a:t>College Fair from 1:00-3:30</a:t>
            </a:r>
            <a:endParaRPr lang="en-US" dirty="0"/>
          </a:p>
        </p:txBody>
      </p:sp>
    </p:spTree>
    <p:extLst>
      <p:ext uri="{BB962C8B-B14F-4D97-AF65-F5344CB8AC3E}">
        <p14:creationId xmlns:p14="http://schemas.microsoft.com/office/powerpoint/2010/main" val="551320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Consider taking the act again</a:t>
            </a:r>
            <a:endParaRPr lang="en-US" dirty="0"/>
          </a:p>
        </p:txBody>
      </p:sp>
      <p:sp>
        <p:nvSpPr>
          <p:cNvPr id="8" name="Content Placeholder 7"/>
          <p:cNvSpPr>
            <a:spLocks noGrp="1"/>
          </p:cNvSpPr>
          <p:nvPr>
            <p:ph idx="1"/>
          </p:nvPr>
        </p:nvSpPr>
        <p:spPr/>
        <p:txBody>
          <a:bodyPr/>
          <a:lstStyle/>
          <a:p>
            <a:r>
              <a:rPr lang="en-US" sz="3200" dirty="0" smtClean="0"/>
              <a:t>Take the ACT again on October 28</a:t>
            </a:r>
            <a:r>
              <a:rPr lang="en-US" sz="3200" baseline="30000" dirty="0" smtClean="0"/>
              <a:t>th</a:t>
            </a:r>
            <a:endParaRPr lang="en-US" sz="3200" dirty="0" smtClean="0"/>
          </a:p>
          <a:p>
            <a:r>
              <a:rPr lang="en-US" sz="3200" dirty="0" smtClean="0"/>
              <a:t>Sign up September 15</a:t>
            </a:r>
            <a:r>
              <a:rPr lang="en-US" sz="3200" baseline="30000" dirty="0" smtClean="0"/>
              <a:t>th</a:t>
            </a:r>
            <a:r>
              <a:rPr lang="en-US" sz="3200" dirty="0" smtClean="0"/>
              <a:t> at 2:30 in the Career Center </a:t>
            </a:r>
          </a:p>
          <a:p>
            <a:r>
              <a:rPr lang="en-US" sz="3200" dirty="0" smtClean="0"/>
              <a:t>Questions? Talk to Jeanette Hernandez in the Career Center</a:t>
            </a:r>
          </a:p>
          <a:p>
            <a:r>
              <a:rPr lang="en-US" sz="3200" dirty="0" smtClean="0"/>
              <a:t>The test is $42.50 but fee waivers are available with Jeanette Hernandez</a:t>
            </a:r>
          </a:p>
          <a:p>
            <a:endParaRPr lang="en-US" dirty="0" smtClean="0"/>
          </a:p>
        </p:txBody>
      </p:sp>
    </p:spTree>
    <p:extLst>
      <p:ext uri="{BB962C8B-B14F-4D97-AF65-F5344CB8AC3E}">
        <p14:creationId xmlns:p14="http://schemas.microsoft.com/office/powerpoint/2010/main" val="4056761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How do I pay for college?</a:t>
            </a:r>
            <a:endParaRPr lang="en-US" dirty="0"/>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val="2703503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What is </a:t>
            </a:r>
            <a:r>
              <a:rPr lang="en-US" dirty="0" err="1" smtClean="0"/>
              <a:t>fafsa</a:t>
            </a:r>
            <a:r>
              <a:rPr lang="en-US" dirty="0" smtClean="0"/>
              <a:t>?	</a:t>
            </a:r>
            <a:endParaRPr lang="en-US" dirty="0"/>
          </a:p>
        </p:txBody>
      </p:sp>
      <p:sp>
        <p:nvSpPr>
          <p:cNvPr id="10" name="Content Placeholder 9"/>
          <p:cNvSpPr>
            <a:spLocks noGrp="1"/>
          </p:cNvSpPr>
          <p:nvPr>
            <p:ph idx="1"/>
          </p:nvPr>
        </p:nvSpPr>
        <p:spPr/>
        <p:txBody>
          <a:bodyPr>
            <a:normAutofit/>
          </a:bodyPr>
          <a:lstStyle/>
          <a:p>
            <a:r>
              <a:rPr lang="en-US" sz="3600" dirty="0" smtClean="0"/>
              <a:t>FAFSA (The Free Application for Federal Student Aid) is the application you submit in order to get financial aid to help pay for college. You can submit it as early as October 1</a:t>
            </a:r>
            <a:r>
              <a:rPr lang="en-US" sz="3600" baseline="30000" dirty="0" smtClean="0"/>
              <a:t>st</a:t>
            </a:r>
            <a:r>
              <a:rPr lang="en-US" sz="3600" dirty="0" smtClean="0"/>
              <a:t>, 2017. The sooner you submit your FAFSA, the sooner the information gets to your college and the sooner you’ll be able to find out what financial aid you qualify for. </a:t>
            </a:r>
            <a:endParaRPr lang="en-US" sz="3600" dirty="0"/>
          </a:p>
        </p:txBody>
      </p:sp>
    </p:spTree>
    <p:extLst>
      <p:ext uri="{BB962C8B-B14F-4D97-AF65-F5344CB8AC3E}">
        <p14:creationId xmlns:p14="http://schemas.microsoft.com/office/powerpoint/2010/main" val="3874865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is the difference between FAFSA and scholarships? 	</a:t>
            </a:r>
            <a:endParaRPr lang="en-US" dirty="0"/>
          </a:p>
        </p:txBody>
      </p:sp>
      <p:sp>
        <p:nvSpPr>
          <p:cNvPr id="6" name="Content Placeholder 5"/>
          <p:cNvSpPr>
            <a:spLocks noGrp="1"/>
          </p:cNvSpPr>
          <p:nvPr>
            <p:ph idx="1"/>
          </p:nvPr>
        </p:nvSpPr>
        <p:spPr/>
        <p:txBody>
          <a:bodyPr/>
          <a:lstStyle/>
          <a:p>
            <a:r>
              <a:rPr lang="en-US" sz="2400" dirty="0" smtClean="0"/>
              <a:t>FAFSA can qualify you for three things: </a:t>
            </a:r>
          </a:p>
          <a:p>
            <a:r>
              <a:rPr lang="en-US" sz="2400" dirty="0" smtClean="0"/>
              <a:t>1. grants – free money for college up to $5,920</a:t>
            </a:r>
          </a:p>
          <a:p>
            <a:r>
              <a:rPr lang="en-US" sz="2400" dirty="0" smtClean="0"/>
              <a:t>2. loans – money that needs to be paid back </a:t>
            </a:r>
          </a:p>
          <a:p>
            <a:r>
              <a:rPr lang="en-US" sz="2400" dirty="0" smtClean="0"/>
              <a:t>3. work study – part time employment on campus while enrolled in school</a:t>
            </a:r>
          </a:p>
          <a:p>
            <a:endParaRPr lang="en-US" sz="2400" dirty="0"/>
          </a:p>
          <a:p>
            <a:r>
              <a:rPr lang="en-US" sz="2400" dirty="0" smtClean="0"/>
              <a:t>Scholarships are free money for college through individual applications. The more scholarships you’re able to get the less money you’ll have to find elsewhere. </a:t>
            </a:r>
          </a:p>
          <a:p>
            <a:endParaRPr lang="en-US" dirty="0"/>
          </a:p>
        </p:txBody>
      </p:sp>
    </p:spTree>
    <p:extLst>
      <p:ext uri="{BB962C8B-B14F-4D97-AF65-F5344CB8AC3E}">
        <p14:creationId xmlns:p14="http://schemas.microsoft.com/office/powerpoint/2010/main" val="150990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Places to look for scholarships</a:t>
            </a:r>
            <a:endParaRPr lang="en-US" dirty="0"/>
          </a:p>
        </p:txBody>
      </p:sp>
      <p:sp>
        <p:nvSpPr>
          <p:cNvPr id="3" name="Content Placeholder 2"/>
          <p:cNvSpPr>
            <a:spLocks noGrp="1"/>
          </p:cNvSpPr>
          <p:nvPr>
            <p:ph idx="1"/>
          </p:nvPr>
        </p:nvSpPr>
        <p:spPr/>
        <p:txBody>
          <a:bodyPr>
            <a:normAutofit fontScale="85000" lnSpcReduction="20000"/>
          </a:bodyPr>
          <a:lstStyle/>
          <a:p>
            <a:r>
              <a:rPr lang="en-US" dirty="0">
                <a:hlinkClick r:id="rId2"/>
              </a:rPr>
              <a:t>https://utahucac.wordpress.com</a:t>
            </a:r>
            <a:r>
              <a:rPr lang="en-US" dirty="0" smtClean="0">
                <a:hlinkClick r:id="rId2"/>
              </a:rPr>
              <a:t>/</a:t>
            </a:r>
            <a:endParaRPr lang="en-US" dirty="0" smtClean="0"/>
          </a:p>
          <a:p>
            <a:r>
              <a:rPr lang="en-US" dirty="0">
                <a:hlinkClick r:id="rId3"/>
              </a:rPr>
              <a:t>https://www.fastweb.com</a:t>
            </a:r>
            <a:r>
              <a:rPr lang="en-US" dirty="0" smtClean="0">
                <a:hlinkClick r:id="rId3"/>
              </a:rPr>
              <a:t>/</a:t>
            </a:r>
            <a:endParaRPr lang="en-US" dirty="0" smtClean="0"/>
          </a:p>
          <a:p>
            <a:r>
              <a:rPr lang="en-US" dirty="0">
                <a:hlinkClick r:id="rId4"/>
              </a:rPr>
              <a:t>https://www.unigo.com</a:t>
            </a:r>
            <a:r>
              <a:rPr lang="en-US" dirty="0" smtClean="0">
                <a:hlinkClick r:id="rId4"/>
              </a:rPr>
              <a:t>/</a:t>
            </a:r>
            <a:endParaRPr lang="en-US" dirty="0" smtClean="0"/>
          </a:p>
          <a:p>
            <a:r>
              <a:rPr lang="en-US" dirty="0">
                <a:hlinkClick r:id="rId5"/>
              </a:rPr>
              <a:t>http://www.dsaz.org</a:t>
            </a:r>
            <a:r>
              <a:rPr lang="en-US" dirty="0" smtClean="0">
                <a:hlinkClick r:id="rId5"/>
              </a:rPr>
              <a:t>/</a:t>
            </a:r>
            <a:endParaRPr lang="en-US" dirty="0" smtClean="0"/>
          </a:p>
          <a:p>
            <a:r>
              <a:rPr lang="en-US" dirty="0">
                <a:hlinkClick r:id="rId6"/>
              </a:rPr>
              <a:t>http://</a:t>
            </a:r>
            <a:r>
              <a:rPr lang="en-US" dirty="0" smtClean="0">
                <a:hlinkClick r:id="rId6"/>
              </a:rPr>
              <a:t>utahcf.org/apply-for-support/student-scholarships</a:t>
            </a:r>
            <a:endParaRPr lang="en-US" dirty="0" smtClean="0"/>
          </a:p>
          <a:p>
            <a:r>
              <a:rPr lang="en-US" dirty="0">
                <a:hlinkClick r:id="rId7"/>
              </a:rPr>
              <a:t>http://chci.org/education/the_national_directory_of_scholarships_internships_and_fellowships_is_now_online</a:t>
            </a:r>
            <a:r>
              <a:rPr lang="en-US" dirty="0" smtClean="0">
                <a:hlinkClick r:id="rId7"/>
              </a:rPr>
              <a:t>/</a:t>
            </a:r>
            <a:endParaRPr lang="en-US" dirty="0" smtClean="0"/>
          </a:p>
          <a:p>
            <a:r>
              <a:rPr lang="en-US" dirty="0">
                <a:hlinkClick r:id="rId8"/>
              </a:rPr>
              <a:t>https://educate-utah.org/scholarships</a:t>
            </a:r>
            <a:r>
              <a:rPr lang="en-US" dirty="0" smtClean="0">
                <a:hlinkClick r:id="rId8"/>
              </a:rPr>
              <a:t>/</a:t>
            </a:r>
            <a:endParaRPr lang="en-US" dirty="0" smtClean="0"/>
          </a:p>
          <a:p>
            <a:r>
              <a:rPr lang="en-US" dirty="0">
                <a:hlinkClick r:id="rId9"/>
              </a:rPr>
              <a:t>https://www.chegg.com/scholarships</a:t>
            </a:r>
            <a:r>
              <a:rPr lang="en-US" dirty="0" smtClean="0">
                <a:hlinkClick r:id="rId9"/>
              </a:rPr>
              <a:t>#</a:t>
            </a:r>
            <a:endParaRPr lang="en-US" dirty="0" smtClean="0"/>
          </a:p>
          <a:p>
            <a:r>
              <a:rPr lang="en-US" dirty="0">
                <a:hlinkClick r:id="rId10"/>
              </a:rPr>
              <a:t>https://www.petersons.com/#/</a:t>
            </a:r>
            <a:r>
              <a:rPr lang="en-US" dirty="0" smtClean="0">
                <a:hlinkClick r:id="rId10"/>
              </a:rPr>
              <a:t>sweeps-modal</a:t>
            </a:r>
            <a:endParaRPr lang="en-US" dirty="0" smtClean="0"/>
          </a:p>
          <a:p>
            <a:r>
              <a:rPr lang="en-US" dirty="0"/>
              <a:t>http://www.collegeresourcenetwork.com/</a:t>
            </a:r>
          </a:p>
        </p:txBody>
      </p:sp>
    </p:spTree>
    <p:extLst>
      <p:ext uri="{BB962C8B-B14F-4D97-AF65-F5344CB8AC3E}">
        <p14:creationId xmlns:p14="http://schemas.microsoft.com/office/powerpoint/2010/main" val="2535519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Make a plan for graduation	</a:t>
            </a:r>
            <a:endParaRPr lang="en-US" dirty="0"/>
          </a:p>
        </p:txBody>
      </p:sp>
      <p:sp>
        <p:nvSpPr>
          <p:cNvPr id="8" name="Text Placeholder 7"/>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877161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Come to a FAFSA night at Granger high	</a:t>
            </a:r>
            <a:endParaRPr lang="en-US" dirty="0"/>
          </a:p>
        </p:txBody>
      </p:sp>
      <p:sp>
        <p:nvSpPr>
          <p:cNvPr id="3" name="Content Placeholder 2"/>
          <p:cNvSpPr>
            <a:spLocks noGrp="1"/>
          </p:cNvSpPr>
          <p:nvPr>
            <p:ph idx="1"/>
          </p:nvPr>
        </p:nvSpPr>
        <p:spPr/>
        <p:txBody>
          <a:bodyPr>
            <a:normAutofit/>
          </a:bodyPr>
          <a:lstStyle/>
          <a:p>
            <a:r>
              <a:rPr lang="en-US" sz="3200" dirty="0" smtClean="0"/>
              <a:t>You won’t know what you will get unless you fill out the FAFSA. </a:t>
            </a:r>
          </a:p>
          <a:p>
            <a:r>
              <a:rPr lang="en-US" sz="3200" dirty="0" smtClean="0"/>
              <a:t>Join us in the Career Center on the following dates:</a:t>
            </a:r>
          </a:p>
          <a:p>
            <a:r>
              <a:rPr lang="en-US" sz="3200" dirty="0" smtClean="0"/>
              <a:t>October 11</a:t>
            </a:r>
            <a:r>
              <a:rPr lang="en-US" sz="3200" baseline="30000" dirty="0" smtClean="0"/>
              <a:t>th</a:t>
            </a:r>
            <a:r>
              <a:rPr lang="en-US" sz="3200" dirty="0" smtClean="0"/>
              <a:t> 5-8</a:t>
            </a:r>
          </a:p>
          <a:p>
            <a:r>
              <a:rPr lang="en-US" sz="3200" dirty="0" smtClean="0"/>
              <a:t>November 15</a:t>
            </a:r>
            <a:r>
              <a:rPr lang="en-US" sz="3200" baseline="30000" dirty="0" smtClean="0"/>
              <a:t>th</a:t>
            </a:r>
            <a:r>
              <a:rPr lang="en-US" sz="3200" dirty="0" smtClean="0"/>
              <a:t> 5-8</a:t>
            </a:r>
          </a:p>
          <a:p>
            <a:r>
              <a:rPr lang="en-US" sz="3200" dirty="0" smtClean="0"/>
              <a:t>December 13</a:t>
            </a:r>
            <a:r>
              <a:rPr lang="en-US" sz="3200" baseline="30000" dirty="0" smtClean="0"/>
              <a:t>th</a:t>
            </a:r>
            <a:r>
              <a:rPr lang="en-US" sz="3200" dirty="0" smtClean="0"/>
              <a:t> 5-8</a:t>
            </a:r>
            <a:endParaRPr lang="en-US" sz="3200" dirty="0"/>
          </a:p>
        </p:txBody>
      </p:sp>
    </p:spTree>
    <p:extLst>
      <p:ext uri="{BB962C8B-B14F-4D97-AF65-F5344CB8AC3E}">
        <p14:creationId xmlns:p14="http://schemas.microsoft.com/office/powerpoint/2010/main" val="500297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need to fill out the FAFSA?</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Your Social Security Number</a:t>
            </a:r>
          </a:p>
          <a:p>
            <a:pPr>
              <a:buFont typeface="Arial" panose="020B0604020202020204" pitchFamily="34" charset="0"/>
              <a:buChar char="•"/>
            </a:pPr>
            <a:r>
              <a:rPr lang="en-US" dirty="0" smtClean="0"/>
              <a:t>An email address (not your school email)</a:t>
            </a:r>
          </a:p>
          <a:p>
            <a:pPr>
              <a:buFont typeface="Arial" panose="020B0604020202020204" pitchFamily="34" charset="0"/>
              <a:buChar char="•"/>
            </a:pPr>
            <a:r>
              <a:rPr lang="en-US" dirty="0" smtClean="0"/>
              <a:t>Driver’s license (if you have one)</a:t>
            </a:r>
          </a:p>
          <a:p>
            <a:pPr>
              <a:buFont typeface="Arial" panose="020B0604020202020204" pitchFamily="34" charset="0"/>
              <a:buChar char="•"/>
            </a:pPr>
            <a:r>
              <a:rPr lang="en-US" dirty="0" smtClean="0"/>
              <a:t>Tax return for last year or access to it through the IRS website and your parent’s tax return and access to it</a:t>
            </a:r>
          </a:p>
          <a:p>
            <a:pPr>
              <a:buFont typeface="Arial" panose="020B0604020202020204" pitchFamily="34" charset="0"/>
              <a:buChar char="•"/>
            </a:pPr>
            <a:r>
              <a:rPr lang="en-US" dirty="0" smtClean="0"/>
              <a:t>You may also need your parent’s marriage or divorce dates, your parent’s social security numbers and email address</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632637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Let’s get you a bar code for college day</a:t>
            </a:r>
            <a:endParaRPr lang="en-US" dirty="0"/>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val="4241786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sure you graduate from high school	</a:t>
            </a:r>
            <a:endParaRPr lang="en-US" dirty="0"/>
          </a:p>
        </p:txBody>
      </p:sp>
      <p:sp>
        <p:nvSpPr>
          <p:cNvPr id="3" name="Content Placeholder 2"/>
          <p:cNvSpPr>
            <a:spLocks noGrp="1"/>
          </p:cNvSpPr>
          <p:nvPr>
            <p:ph idx="1"/>
          </p:nvPr>
        </p:nvSpPr>
        <p:spPr/>
        <p:txBody>
          <a:bodyPr>
            <a:normAutofit lnSpcReduction="10000"/>
          </a:bodyPr>
          <a:lstStyle/>
          <a:p>
            <a:r>
              <a:rPr lang="en-US" dirty="0" smtClean="0"/>
              <a:t>Make a plan for graduation</a:t>
            </a:r>
          </a:p>
          <a:p>
            <a:r>
              <a:rPr lang="en-US" dirty="0" smtClean="0"/>
              <a:t>Check your credits and make sure you and your counselor are on the same page </a:t>
            </a:r>
          </a:p>
          <a:p>
            <a:r>
              <a:rPr lang="en-US" dirty="0" smtClean="0"/>
              <a:t>Attend your College and Career Readiness Meeting in September or October – bring your Folks!</a:t>
            </a:r>
          </a:p>
          <a:p>
            <a:r>
              <a:rPr lang="en-US" dirty="0" smtClean="0"/>
              <a:t>Check for three things on your PTG</a:t>
            </a:r>
          </a:p>
          <a:p>
            <a:r>
              <a:rPr lang="en-US" dirty="0" smtClean="0"/>
              <a:t>1. CPA</a:t>
            </a:r>
          </a:p>
          <a:p>
            <a:r>
              <a:rPr lang="en-US" dirty="0" smtClean="0"/>
              <a:t>2. Basic Civics Test</a:t>
            </a:r>
          </a:p>
          <a:p>
            <a:r>
              <a:rPr lang="en-US" dirty="0" smtClean="0"/>
              <a:t>3. Taking the credits you need for graduation</a:t>
            </a:r>
          </a:p>
          <a:p>
            <a:r>
              <a:rPr lang="en-US" dirty="0" smtClean="0"/>
              <a:t>And talk to your counselor about credit recovery if you need it…</a:t>
            </a:r>
          </a:p>
        </p:txBody>
      </p:sp>
    </p:spTree>
    <p:extLst>
      <p:ext uri="{BB962C8B-B14F-4D97-AF65-F5344CB8AC3E}">
        <p14:creationId xmlns:p14="http://schemas.microsoft.com/office/powerpoint/2010/main" val="1087750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218" y="0"/>
            <a:ext cx="5299364" cy="68580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0582" y="0"/>
            <a:ext cx="5299364" cy="6858000"/>
          </a:xfrm>
          <a:prstGeom prst="rect">
            <a:avLst/>
          </a:prstGeom>
        </p:spPr>
      </p:pic>
    </p:spTree>
    <p:extLst>
      <p:ext uri="{BB962C8B-B14F-4D97-AF65-F5344CB8AC3E}">
        <p14:creationId xmlns:p14="http://schemas.microsoft.com/office/powerpoint/2010/main" val="1415975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on track to graduate!</a:t>
            </a:r>
            <a:endParaRPr lang="en-US" dirty="0"/>
          </a:p>
        </p:txBody>
      </p:sp>
      <p:sp>
        <p:nvSpPr>
          <p:cNvPr id="3" name="Content Placeholder 2"/>
          <p:cNvSpPr>
            <a:spLocks noGrp="1"/>
          </p:cNvSpPr>
          <p:nvPr>
            <p:ph idx="1"/>
          </p:nvPr>
        </p:nvSpPr>
        <p:spPr/>
        <p:txBody>
          <a:bodyPr>
            <a:normAutofit/>
          </a:bodyPr>
          <a:lstStyle/>
          <a:p>
            <a:r>
              <a:rPr lang="en-US" dirty="0" smtClean="0"/>
              <a:t>For CPA, work on being In Class and On time to class to bring up your CPA. You will get a list of the hours you will need to make up if you do not have a 2.0 by the end of 1</a:t>
            </a:r>
            <a:r>
              <a:rPr lang="en-US" baseline="30000" dirty="0" smtClean="0"/>
              <a:t>st</a:t>
            </a:r>
            <a:r>
              <a:rPr lang="en-US" dirty="0" smtClean="0"/>
              <a:t> quarter. </a:t>
            </a:r>
          </a:p>
          <a:p>
            <a:r>
              <a:rPr lang="en-US" dirty="0" smtClean="0"/>
              <a:t>You can make up CPA by getting 4’s in CPA, staying after school, attending the worth of education class and by donating blood. </a:t>
            </a:r>
          </a:p>
          <a:p>
            <a:r>
              <a:rPr lang="en-US" dirty="0" smtClean="0"/>
              <a:t>If you have not passed or taken the basic civics test, talk to your government teacher or Mrs. </a:t>
            </a:r>
            <a:r>
              <a:rPr lang="en-US" dirty="0" err="1" smtClean="0"/>
              <a:t>Asay</a:t>
            </a:r>
            <a:r>
              <a:rPr lang="en-US" dirty="0" smtClean="0"/>
              <a:t> in the library.</a:t>
            </a:r>
          </a:p>
          <a:p>
            <a:r>
              <a:rPr lang="en-US" dirty="0" smtClean="0"/>
              <a:t>If you need credit recovery, talk to your counselor as soon as possible. Make a plan for graduation. </a:t>
            </a:r>
          </a:p>
          <a:p>
            <a:endParaRPr lang="en-US" dirty="0" smtClean="0"/>
          </a:p>
          <a:p>
            <a:endParaRPr lang="en-US" dirty="0" smtClean="0"/>
          </a:p>
          <a:p>
            <a:endParaRPr lang="en-US" dirty="0"/>
          </a:p>
        </p:txBody>
      </p:sp>
    </p:spTree>
    <p:extLst>
      <p:ext uri="{BB962C8B-B14F-4D97-AF65-F5344CB8AC3E}">
        <p14:creationId xmlns:p14="http://schemas.microsoft.com/office/powerpoint/2010/main" val="608021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a plan for what to do after you graduate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59679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024128" y="381000"/>
            <a:ext cx="4389120" cy="5765800"/>
          </a:xfrm>
          <a:prstGeom prst="rect">
            <a:avLst/>
          </a:prstGeom>
        </p:spPr>
      </p:pic>
      <p:sp>
        <p:nvSpPr>
          <p:cNvPr id="9" name="Content Placeholder 8"/>
          <p:cNvSpPr>
            <a:spLocks noGrp="1"/>
          </p:cNvSpPr>
          <p:nvPr>
            <p:ph idx="4294967295"/>
          </p:nvPr>
        </p:nvSpPr>
        <p:spPr>
          <a:xfrm>
            <a:off x="6513513" y="711201"/>
            <a:ext cx="5678487" cy="5295900"/>
          </a:xfrm>
        </p:spPr>
        <p:txBody>
          <a:bodyPr>
            <a:normAutofit lnSpcReduction="10000"/>
          </a:bodyPr>
          <a:lstStyle/>
          <a:p>
            <a:r>
              <a:rPr lang="en-US" sz="4000" dirty="0" smtClean="0"/>
              <a:t>What is 1, 2, 4, or more?</a:t>
            </a:r>
          </a:p>
          <a:p>
            <a:r>
              <a:rPr lang="en-US" sz="4000" dirty="0" smtClean="0"/>
              <a:t>College isn’t only 4 years </a:t>
            </a:r>
          </a:p>
          <a:p>
            <a:r>
              <a:rPr lang="en-US" dirty="0" smtClean="0"/>
              <a:t>1 year – Certificate or </a:t>
            </a:r>
            <a:r>
              <a:rPr lang="en-US" dirty="0"/>
              <a:t>D</a:t>
            </a:r>
            <a:r>
              <a:rPr lang="en-US" dirty="0" smtClean="0"/>
              <a:t>iploma Program</a:t>
            </a:r>
          </a:p>
          <a:p>
            <a:r>
              <a:rPr lang="en-US" dirty="0" smtClean="0"/>
              <a:t>These programs prepare students for jobs after high school and typically finish in a year. (Utah College of Applied Technology)</a:t>
            </a:r>
          </a:p>
          <a:p>
            <a:r>
              <a:rPr lang="en-US" dirty="0" smtClean="0"/>
              <a:t>2 year – Associate’s or Technical Degree</a:t>
            </a:r>
          </a:p>
          <a:p>
            <a:pPr marL="0" indent="0">
              <a:buNone/>
            </a:pPr>
            <a:r>
              <a:rPr lang="en-US" dirty="0" smtClean="0"/>
              <a:t>  Two year training program. (Salt Lake Community College)</a:t>
            </a:r>
          </a:p>
          <a:p>
            <a:pPr marL="0" indent="0">
              <a:buNone/>
            </a:pPr>
            <a:r>
              <a:rPr lang="en-US" dirty="0" smtClean="0"/>
              <a:t> 4 year – Bachelor’s Degree</a:t>
            </a:r>
          </a:p>
          <a:p>
            <a:r>
              <a:rPr lang="en-US" dirty="0"/>
              <a:t> </a:t>
            </a:r>
            <a:r>
              <a:rPr lang="en-US" dirty="0" smtClean="0"/>
              <a:t>A degree awarded by a college for three to five years of study. (</a:t>
            </a:r>
            <a:r>
              <a:rPr lang="en-US" dirty="0" err="1" smtClean="0"/>
              <a:t>UofU</a:t>
            </a:r>
            <a:r>
              <a:rPr lang="en-US" dirty="0" smtClean="0"/>
              <a:t>, BYU, UVU, Weber)</a:t>
            </a:r>
          </a:p>
          <a:p>
            <a:endParaRPr lang="en-US" dirty="0"/>
          </a:p>
        </p:txBody>
      </p:sp>
    </p:spTree>
    <p:extLst>
      <p:ext uri="{BB962C8B-B14F-4D97-AF65-F5344CB8AC3E}">
        <p14:creationId xmlns:p14="http://schemas.microsoft.com/office/powerpoint/2010/main" val="408053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These jobs only require a certificate</a:t>
            </a:r>
            <a:endParaRPr lang="en-US" dirty="0"/>
          </a:p>
        </p:txBody>
      </p:sp>
      <p:sp>
        <p:nvSpPr>
          <p:cNvPr id="6" name="Content Placeholder 5"/>
          <p:cNvSpPr>
            <a:spLocks noGrp="1"/>
          </p:cNvSpPr>
          <p:nvPr>
            <p:ph sz="half" idx="1"/>
          </p:nvPr>
        </p:nvSpPr>
        <p:spPr/>
        <p:txBody>
          <a:bodyPr>
            <a:normAutofit/>
          </a:bodyPr>
          <a:lstStyle/>
          <a:p>
            <a:pPr>
              <a:buFont typeface="Wingdings" panose="05000000000000000000" pitchFamily="2" charset="2"/>
              <a:buChar char="ü"/>
            </a:pPr>
            <a:r>
              <a:rPr lang="en-US" dirty="0" smtClean="0"/>
              <a:t>Certified Nursing Assistant</a:t>
            </a:r>
            <a:endParaRPr lang="en-US" dirty="0"/>
          </a:p>
          <a:p>
            <a:pPr>
              <a:buFont typeface="Wingdings" panose="05000000000000000000" pitchFamily="2" charset="2"/>
              <a:buChar char="ü"/>
            </a:pPr>
            <a:r>
              <a:rPr lang="en-US" dirty="0"/>
              <a:t>Automotive </a:t>
            </a:r>
            <a:r>
              <a:rPr lang="en-US" dirty="0" smtClean="0"/>
              <a:t>Technicians</a:t>
            </a:r>
            <a:endParaRPr lang="en-US" dirty="0"/>
          </a:p>
          <a:p>
            <a:pPr>
              <a:buFont typeface="Wingdings" panose="05000000000000000000" pitchFamily="2" charset="2"/>
              <a:buChar char="ü"/>
            </a:pPr>
            <a:r>
              <a:rPr lang="en-US" dirty="0" smtClean="0"/>
              <a:t>Cosmetologists</a:t>
            </a:r>
          </a:p>
          <a:p>
            <a:pPr>
              <a:buFont typeface="Wingdings" panose="05000000000000000000" pitchFamily="2" charset="2"/>
              <a:buChar char="ü"/>
            </a:pPr>
            <a:r>
              <a:rPr lang="en-US" dirty="0" smtClean="0"/>
              <a:t>Heavy Diesel Technician</a:t>
            </a:r>
          </a:p>
          <a:p>
            <a:pPr>
              <a:buFont typeface="Wingdings" panose="05000000000000000000" pitchFamily="2" charset="2"/>
              <a:buChar char="ü"/>
            </a:pPr>
            <a:r>
              <a:rPr lang="en-US" dirty="0" smtClean="0"/>
              <a:t>Networking Technician</a:t>
            </a:r>
          </a:p>
          <a:p>
            <a:pPr>
              <a:buFont typeface="Wingdings" panose="05000000000000000000" pitchFamily="2" charset="2"/>
              <a:buChar char="ü"/>
            </a:pPr>
            <a:r>
              <a:rPr lang="en-US" dirty="0" smtClean="0"/>
              <a:t>Medical Billing and Coding</a:t>
            </a:r>
          </a:p>
          <a:p>
            <a:pPr>
              <a:buFont typeface="Wingdings" panose="05000000000000000000" pitchFamily="2" charset="2"/>
              <a:buChar char="ü"/>
            </a:pPr>
            <a:r>
              <a:rPr lang="en-US" dirty="0" smtClean="0"/>
              <a:t>Firefighter</a:t>
            </a:r>
          </a:p>
          <a:p>
            <a:pPr>
              <a:buFont typeface="Wingdings" panose="05000000000000000000" pitchFamily="2" charset="2"/>
              <a:buChar char="ü"/>
            </a:pPr>
            <a:r>
              <a:rPr lang="en-US" dirty="0" smtClean="0"/>
              <a:t>Surgical Tech</a:t>
            </a:r>
          </a:p>
          <a:p>
            <a:pPr>
              <a:buFont typeface="Wingdings" panose="05000000000000000000" pitchFamily="2" charset="2"/>
              <a:buChar char="ü"/>
            </a:pPr>
            <a:endParaRPr lang="en-US" dirty="0"/>
          </a:p>
        </p:txBody>
      </p:sp>
      <p:sp>
        <p:nvSpPr>
          <p:cNvPr id="4" name="Content Placeholder 3"/>
          <p:cNvSpPr>
            <a:spLocks noGrp="1"/>
          </p:cNvSpPr>
          <p:nvPr>
            <p:ph sz="half" idx="2"/>
          </p:nvPr>
        </p:nvSpPr>
        <p:spPr/>
        <p:txBody>
          <a:bodyPr>
            <a:normAutofit/>
          </a:bodyPr>
          <a:lstStyle/>
          <a:p>
            <a:pPr>
              <a:buFont typeface="Wingdings" panose="05000000000000000000" pitchFamily="2" charset="2"/>
              <a:buChar char="ü"/>
            </a:pPr>
            <a:r>
              <a:rPr lang="en-US" dirty="0" smtClean="0"/>
              <a:t>Plumbing Apprentice</a:t>
            </a:r>
          </a:p>
          <a:p>
            <a:pPr>
              <a:buFont typeface="Wingdings" panose="05000000000000000000" pitchFamily="2" charset="2"/>
              <a:buChar char="ü"/>
            </a:pPr>
            <a:r>
              <a:rPr lang="en-US" dirty="0" smtClean="0"/>
              <a:t>Digital Media Designer</a:t>
            </a:r>
          </a:p>
          <a:p>
            <a:pPr>
              <a:buFont typeface="Wingdings" panose="05000000000000000000" pitchFamily="2" charset="2"/>
              <a:buChar char="ü"/>
            </a:pPr>
            <a:r>
              <a:rPr lang="en-US" dirty="0" smtClean="0"/>
              <a:t>Nail Technician</a:t>
            </a:r>
          </a:p>
          <a:p>
            <a:pPr>
              <a:buFont typeface="Wingdings" panose="05000000000000000000" pitchFamily="2" charset="2"/>
              <a:buChar char="ü"/>
            </a:pPr>
            <a:r>
              <a:rPr lang="en-US" dirty="0" smtClean="0"/>
              <a:t>Culinary Arts</a:t>
            </a:r>
          </a:p>
          <a:p>
            <a:pPr>
              <a:buFont typeface="Wingdings" panose="05000000000000000000" pitchFamily="2" charset="2"/>
              <a:buChar char="ü"/>
            </a:pPr>
            <a:r>
              <a:rPr lang="en-US" dirty="0" smtClean="0"/>
              <a:t>Medical Assistant</a:t>
            </a:r>
          </a:p>
          <a:p>
            <a:pPr>
              <a:buFont typeface="Wingdings" panose="05000000000000000000" pitchFamily="2" charset="2"/>
              <a:buChar char="ü"/>
            </a:pPr>
            <a:r>
              <a:rPr lang="en-US" dirty="0" smtClean="0"/>
              <a:t>EMT</a:t>
            </a:r>
          </a:p>
          <a:p>
            <a:pPr>
              <a:buFont typeface="Wingdings" panose="05000000000000000000" pitchFamily="2" charset="2"/>
              <a:buChar char="ü"/>
            </a:pPr>
            <a:r>
              <a:rPr lang="en-US" dirty="0" smtClean="0"/>
              <a:t>Electrician Apprentice</a:t>
            </a:r>
          </a:p>
          <a:p>
            <a:pPr>
              <a:buFont typeface="Wingdings" panose="05000000000000000000" pitchFamily="2" charset="2"/>
              <a:buChar char="ü"/>
            </a:pPr>
            <a:r>
              <a:rPr lang="en-US" dirty="0" smtClean="0"/>
              <a:t>Software Developer</a:t>
            </a:r>
            <a:endParaRPr lang="en-US" dirty="0"/>
          </a:p>
        </p:txBody>
      </p:sp>
    </p:spTree>
    <p:extLst>
      <p:ext uri="{BB962C8B-B14F-4D97-AF65-F5344CB8AC3E}">
        <p14:creationId xmlns:p14="http://schemas.microsoft.com/office/powerpoint/2010/main" val="436659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These jobs only require an Associate’s </a:t>
            </a:r>
            <a:endParaRPr lang="en-US" dirty="0"/>
          </a:p>
        </p:txBody>
      </p:sp>
      <p:sp>
        <p:nvSpPr>
          <p:cNvPr id="4" name="Content Placeholder 3"/>
          <p:cNvSpPr>
            <a:spLocks noGrp="1"/>
          </p:cNvSpPr>
          <p:nvPr>
            <p:ph sz="half" idx="1"/>
          </p:nvPr>
        </p:nvSpPr>
        <p:spPr/>
        <p:txBody>
          <a:bodyPr/>
          <a:lstStyle/>
          <a:p>
            <a:pPr>
              <a:buFont typeface="Wingdings" panose="05000000000000000000" pitchFamily="2" charset="2"/>
              <a:buChar char="Ø"/>
            </a:pPr>
            <a:r>
              <a:rPr lang="en-US" dirty="0" smtClean="0"/>
              <a:t>Mechanical Drafters</a:t>
            </a:r>
          </a:p>
          <a:p>
            <a:pPr>
              <a:buFont typeface="Wingdings" panose="05000000000000000000" pitchFamily="2" charset="2"/>
              <a:buChar char="Ø"/>
            </a:pPr>
            <a:r>
              <a:rPr lang="en-US" dirty="0" smtClean="0"/>
              <a:t>Web Developer</a:t>
            </a:r>
          </a:p>
          <a:p>
            <a:pPr>
              <a:buFont typeface="Wingdings" panose="05000000000000000000" pitchFamily="2" charset="2"/>
              <a:buChar char="Ø"/>
            </a:pPr>
            <a:r>
              <a:rPr lang="en-US" dirty="0" smtClean="0"/>
              <a:t>Medical Sonographer</a:t>
            </a:r>
          </a:p>
          <a:p>
            <a:pPr>
              <a:buFont typeface="Wingdings" panose="05000000000000000000" pitchFamily="2" charset="2"/>
              <a:buChar char="Ø"/>
            </a:pPr>
            <a:r>
              <a:rPr lang="en-US" dirty="0" smtClean="0"/>
              <a:t>Respiratory Therapist</a:t>
            </a:r>
          </a:p>
          <a:p>
            <a:pPr>
              <a:buFont typeface="Wingdings" panose="05000000000000000000" pitchFamily="2" charset="2"/>
              <a:buChar char="Ø"/>
            </a:pPr>
            <a:r>
              <a:rPr lang="en-US" dirty="0" smtClean="0"/>
              <a:t>Executive Assistant</a:t>
            </a:r>
          </a:p>
          <a:p>
            <a:pPr>
              <a:buFont typeface="Wingdings" panose="05000000000000000000" pitchFamily="2" charset="2"/>
              <a:buChar char="Ø"/>
            </a:pPr>
            <a:r>
              <a:rPr lang="en-US" dirty="0" smtClean="0"/>
              <a:t>Electrician</a:t>
            </a:r>
          </a:p>
          <a:p>
            <a:pPr>
              <a:buFont typeface="Wingdings" panose="05000000000000000000" pitchFamily="2" charset="2"/>
              <a:buChar char="Ø"/>
            </a:pPr>
            <a:r>
              <a:rPr lang="en-US" dirty="0" smtClean="0"/>
              <a:t>Plumber</a:t>
            </a:r>
          </a:p>
          <a:p>
            <a:pPr>
              <a:buFont typeface="Wingdings" panose="05000000000000000000" pitchFamily="2" charset="2"/>
              <a:buChar char="Ø"/>
            </a:pPr>
            <a:r>
              <a:rPr lang="en-US" dirty="0" smtClean="0"/>
              <a:t>Paralegal</a:t>
            </a:r>
          </a:p>
          <a:p>
            <a:pPr>
              <a:buFont typeface="Wingdings" panose="05000000000000000000" pitchFamily="2" charset="2"/>
              <a:buChar char="Ø"/>
            </a:pPr>
            <a:endParaRPr lang="en-US" dirty="0" smtClean="0"/>
          </a:p>
          <a:p>
            <a:endParaRPr lang="en-US" dirty="0"/>
          </a:p>
        </p:txBody>
      </p:sp>
      <p:sp>
        <p:nvSpPr>
          <p:cNvPr id="5" name="Content Placeholder 4"/>
          <p:cNvSpPr>
            <a:spLocks noGrp="1"/>
          </p:cNvSpPr>
          <p:nvPr>
            <p:ph sz="half" idx="2"/>
          </p:nvPr>
        </p:nvSpPr>
        <p:spPr/>
        <p:txBody>
          <a:bodyPr/>
          <a:lstStyle/>
          <a:p>
            <a:pPr>
              <a:buFont typeface="Wingdings" panose="05000000000000000000" pitchFamily="2" charset="2"/>
              <a:buChar char="Ø"/>
            </a:pPr>
            <a:r>
              <a:rPr lang="en-US" dirty="0" smtClean="0"/>
              <a:t>Sound Engineer</a:t>
            </a:r>
          </a:p>
          <a:p>
            <a:pPr>
              <a:buFont typeface="Wingdings" panose="05000000000000000000" pitchFamily="2" charset="2"/>
              <a:buChar char="Ø"/>
            </a:pPr>
            <a:r>
              <a:rPr lang="en-US" dirty="0" smtClean="0"/>
              <a:t>Machine Repair Technician</a:t>
            </a:r>
          </a:p>
          <a:p>
            <a:pPr>
              <a:buFont typeface="Wingdings" panose="05000000000000000000" pitchFamily="2" charset="2"/>
              <a:buChar char="Ø"/>
            </a:pPr>
            <a:r>
              <a:rPr lang="en-US" dirty="0" smtClean="0"/>
              <a:t>Medical Records Technician</a:t>
            </a:r>
          </a:p>
          <a:p>
            <a:pPr>
              <a:buFont typeface="Wingdings" panose="05000000000000000000" pitchFamily="2" charset="2"/>
              <a:buChar char="Ø"/>
            </a:pPr>
            <a:r>
              <a:rPr lang="en-US" dirty="0" smtClean="0"/>
              <a:t>Construction Management</a:t>
            </a:r>
          </a:p>
          <a:p>
            <a:pPr>
              <a:buFont typeface="Wingdings" panose="05000000000000000000" pitchFamily="2" charset="2"/>
              <a:buChar char="Ø"/>
            </a:pPr>
            <a:r>
              <a:rPr lang="en-US" dirty="0" smtClean="0"/>
              <a:t>Radiation Therapist</a:t>
            </a:r>
          </a:p>
          <a:p>
            <a:pPr>
              <a:buFont typeface="Wingdings" panose="05000000000000000000" pitchFamily="2" charset="2"/>
              <a:buChar char="Ø"/>
            </a:pPr>
            <a:r>
              <a:rPr lang="en-US" dirty="0" smtClean="0"/>
              <a:t>Air Traffic Controller</a:t>
            </a:r>
          </a:p>
          <a:p>
            <a:pPr>
              <a:buFont typeface="Wingdings" panose="05000000000000000000" pitchFamily="2" charset="2"/>
              <a:buChar char="Ø"/>
            </a:pPr>
            <a:r>
              <a:rPr lang="en-US" dirty="0" smtClean="0"/>
              <a:t>Dental </a:t>
            </a:r>
            <a:r>
              <a:rPr lang="en-US" dirty="0" err="1" smtClean="0"/>
              <a:t>Hygenist</a:t>
            </a:r>
            <a:endParaRPr lang="en-US" dirty="0" smtClean="0"/>
          </a:p>
          <a:p>
            <a:pPr>
              <a:buFont typeface="Wingdings" panose="05000000000000000000" pitchFamily="2" charset="2"/>
              <a:buChar char="Ø"/>
            </a:pPr>
            <a:r>
              <a:rPr lang="en-US" dirty="0" smtClean="0"/>
              <a:t>Aircraft Mechanic</a:t>
            </a:r>
          </a:p>
          <a:p>
            <a:endParaRPr lang="en-US" dirty="0"/>
          </a:p>
        </p:txBody>
      </p:sp>
    </p:spTree>
    <p:extLst>
      <p:ext uri="{BB962C8B-B14F-4D97-AF65-F5344CB8AC3E}">
        <p14:creationId xmlns:p14="http://schemas.microsoft.com/office/powerpoint/2010/main" val="1596724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
  <TotalTime>898</TotalTime>
  <Words>1100</Words>
  <Application>Microsoft Office PowerPoint</Application>
  <PresentationFormat>Widescreen</PresentationFormat>
  <Paragraphs>144</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Tw Cen MT</vt:lpstr>
      <vt:lpstr>Tw Cen MT Condensed</vt:lpstr>
      <vt:lpstr>Wingdings</vt:lpstr>
      <vt:lpstr>Wingdings 3</vt:lpstr>
      <vt:lpstr>Integral</vt:lpstr>
      <vt:lpstr>You’re a Senior!</vt:lpstr>
      <vt:lpstr>Make a plan for graduation </vt:lpstr>
      <vt:lpstr>Make sure you graduate from high school </vt:lpstr>
      <vt:lpstr>PowerPoint Presentation</vt:lpstr>
      <vt:lpstr>Get on track to graduate!</vt:lpstr>
      <vt:lpstr>Make a plan for what to do after you graduate</vt:lpstr>
      <vt:lpstr>PowerPoint Presentation</vt:lpstr>
      <vt:lpstr>These jobs only require a certificate</vt:lpstr>
      <vt:lpstr>These jobs only require an Associate’s </vt:lpstr>
      <vt:lpstr>These jobs require a bachelor’s degree</vt:lpstr>
      <vt:lpstr> You can go to college</vt:lpstr>
      <vt:lpstr>For Profit Vs Not for Profit</vt:lpstr>
      <vt:lpstr>Attend College Day! </vt:lpstr>
      <vt:lpstr>Want to go to college outside of Utah?  </vt:lpstr>
      <vt:lpstr>Consider taking the act again</vt:lpstr>
      <vt:lpstr>How do I pay for college?</vt:lpstr>
      <vt:lpstr>What is fafsa? </vt:lpstr>
      <vt:lpstr>What is the difference between FAFSA and scholarships?  </vt:lpstr>
      <vt:lpstr>Places to look for scholarships</vt:lpstr>
      <vt:lpstr>Come to a FAFSA night at Granger high </vt:lpstr>
      <vt:lpstr>What do you need to fill out the FAFSA?</vt:lpstr>
      <vt:lpstr>Let’s get you a bar code for college day</vt:lpstr>
    </vt:vector>
  </TitlesOfParts>
  <Company>Granite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You’re a Senior</dc:title>
  <dc:creator>Oliver, Brandy M</dc:creator>
  <cp:lastModifiedBy>Switzer, Shena M</cp:lastModifiedBy>
  <cp:revision>38</cp:revision>
  <dcterms:created xsi:type="dcterms:W3CDTF">2017-08-30T18:58:57Z</dcterms:created>
  <dcterms:modified xsi:type="dcterms:W3CDTF">2017-09-06T16:11:35Z</dcterms:modified>
</cp:coreProperties>
</file>