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79" r:id="rId4"/>
    <p:sldId id="259" r:id="rId5"/>
    <p:sldId id="260" r:id="rId6"/>
    <p:sldId id="261" r:id="rId7"/>
    <p:sldId id="262" r:id="rId8"/>
    <p:sldId id="263" r:id="rId9"/>
    <p:sldId id="264" r:id="rId10"/>
    <p:sldId id="265" r:id="rId11"/>
    <p:sldId id="266" r:id="rId12"/>
    <p:sldId id="267" r:id="rId13"/>
    <p:sldId id="268" r:id="rId14"/>
    <p:sldId id="269" r:id="rId15"/>
    <p:sldId id="283" r:id="rId16"/>
    <p:sldId id="282" r:id="rId17"/>
    <p:sldId id="284" r:id="rId18"/>
    <p:sldId id="271" r:id="rId19"/>
    <p:sldId id="272" r:id="rId20"/>
    <p:sldId id="273" r:id="rId21"/>
    <p:sldId id="274" r:id="rId22"/>
    <p:sldId id="275" r:id="rId23"/>
    <p:sldId id="286" r:id="rId24"/>
    <p:sldId id="288" r:id="rId25"/>
    <p:sldId id="289" r:id="rId26"/>
    <p:sldId id="290" r:id="rId27"/>
    <p:sldId id="291" r:id="rId28"/>
    <p:sldId id="298" r:id="rId29"/>
    <p:sldId id="292" r:id="rId30"/>
    <p:sldId id="294" r:id="rId31"/>
    <p:sldId id="293" r:id="rId32"/>
    <p:sldId id="295" r:id="rId33"/>
    <p:sldId id="296" r:id="rId34"/>
    <p:sldId id="297" r:id="rId35"/>
    <p:sldId id="299" r:id="rId36"/>
    <p:sldId id="300" r:id="rId37"/>
    <p:sldId id="301" r:id="rId38"/>
    <p:sldId id="305" r:id="rId39"/>
    <p:sldId id="304" r:id="rId40"/>
    <p:sldId id="277" r:id="rId41"/>
    <p:sldId id="280" r:id="rId42"/>
  </p:sldIdLst>
  <p:sldSz cx="9144000" cy="5143500" type="screen16x9"/>
  <p:notesSz cx="6858000" cy="9144000"/>
  <p:embeddedFontLst>
    <p:embeddedFont>
      <p:font typeface="Lato" panose="020F05020202040302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EFA22-A6C6-4C51-AA92-4A591ABF8EF0}" v="11" dt="2024-01-12T18:12:38.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86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ae0ebcd0ea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ae0ebcd0ea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e0ebcd0ea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e0ebcd0ea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e0ebcd0ea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ae0ebcd0ea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ae0ebcd0ea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ae0ebcd0ea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e0ebcd0ea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e0ebcd0ea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60aed82d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b60aed82d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60aed82d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60aed82d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60aed82d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60aed82d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60aed82d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b60aed82d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e0ebcd0ea_1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ae0ebcd0ea_1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e0ebcd0e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ae0ebcd0e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e0ebcd0ea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e0ebcd0e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e0ebcd0ea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e0ebcd0ea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93e857f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93e857f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93e857f3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b93e857f3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b93e857f3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b93e857f3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e0ebcd0ea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e0ebcd0ea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e0ebcd0ea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e0ebcd0ea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CfulIC8JtqA?feature=oembed" TargetMode="Externa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Welcome to Class Selection for Freshmen </a:t>
            </a:r>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Class of 2028</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take classes  to help you get ahead:</a:t>
            </a:r>
            <a:endParaRPr/>
          </a:p>
        </p:txBody>
      </p:sp>
      <p:sp>
        <p:nvSpPr>
          <p:cNvPr id="122" name="Google Shape;12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Honors - rigorous classes that prepare you for college </a:t>
            </a:r>
            <a:endParaRPr sz="2200"/>
          </a:p>
          <a:p>
            <a:pPr marL="0" lvl="0" indent="0" algn="l" rtl="0">
              <a:spcBef>
                <a:spcPts val="1600"/>
              </a:spcBef>
              <a:spcAft>
                <a:spcPts val="0"/>
              </a:spcAft>
              <a:buNone/>
            </a:pPr>
            <a:r>
              <a:rPr lang="en" sz="2200"/>
              <a:t>Advanced Placement (AP) - college level classes and you can receive college credit if you pass the AP test at the end of the year </a:t>
            </a:r>
            <a:endParaRPr sz="2200"/>
          </a:p>
          <a:p>
            <a:pPr marL="0" lvl="0" indent="0" algn="l" rtl="0">
              <a:spcBef>
                <a:spcPts val="1600"/>
              </a:spcBef>
              <a:spcAft>
                <a:spcPts val="0"/>
              </a:spcAft>
              <a:buNone/>
            </a:pPr>
            <a:r>
              <a:rPr lang="en" sz="2200"/>
              <a:t>Freshmen can take AP Spanish or AP Geography. AP classes are best paired with AP Independent Study. Since AP Geography is a college class, you will need a study class with it. </a:t>
            </a:r>
            <a:endParaRPr sz="2200"/>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 Expectations: </a:t>
            </a:r>
            <a:endParaRPr/>
          </a:p>
        </p:txBody>
      </p:sp>
      <p:sp>
        <p:nvSpPr>
          <p:cNvPr id="128" name="Google Shape;128;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 AP independent study class </a:t>
            </a:r>
            <a:endParaRPr sz="2400"/>
          </a:p>
          <a:p>
            <a:pPr marL="0" lvl="0" indent="0" algn="l" rtl="0">
              <a:spcBef>
                <a:spcPts val="1600"/>
              </a:spcBef>
              <a:spcAft>
                <a:spcPts val="0"/>
              </a:spcAft>
              <a:buNone/>
            </a:pPr>
            <a:r>
              <a:rPr lang="en" sz="2400"/>
              <a:t>• Read at home and in class</a:t>
            </a:r>
            <a:endParaRPr sz="2400"/>
          </a:p>
          <a:p>
            <a:pPr marL="0" lvl="0" indent="0" algn="l" rtl="0">
              <a:spcBef>
                <a:spcPts val="1600"/>
              </a:spcBef>
              <a:spcAft>
                <a:spcPts val="0"/>
              </a:spcAft>
              <a:buNone/>
            </a:pPr>
            <a:r>
              <a:rPr lang="en" sz="2400"/>
              <a:t>• Work in class/Come to class prepared</a:t>
            </a:r>
            <a:endParaRPr sz="2400"/>
          </a:p>
          <a:p>
            <a:pPr marL="0" lvl="0" indent="0" algn="l" rtl="0">
              <a:spcBef>
                <a:spcPts val="1600"/>
              </a:spcBef>
              <a:spcAft>
                <a:spcPts val="0"/>
              </a:spcAft>
              <a:buNone/>
            </a:pPr>
            <a:r>
              <a:rPr lang="en" sz="2400"/>
              <a:t>• Communicate with the AP teacher</a:t>
            </a:r>
            <a:endParaRPr sz="2400"/>
          </a:p>
          <a:p>
            <a:pPr marL="0" lvl="0" indent="0" algn="l" rtl="0">
              <a:spcBef>
                <a:spcPts val="1600"/>
              </a:spcBef>
              <a:spcAft>
                <a:spcPts val="0"/>
              </a:spcAft>
              <a:buNone/>
            </a:pPr>
            <a:r>
              <a:rPr lang="en" sz="2400"/>
              <a:t>• Manage time wisely </a:t>
            </a:r>
            <a:endParaRPr sz="2400"/>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Granite Technical Institute (GTI)</a:t>
            </a:r>
            <a:endParaRPr/>
          </a:p>
        </p:txBody>
      </p:sp>
      <p:sp>
        <p:nvSpPr>
          <p:cNvPr id="134" name="Google Shape;13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r>
              <a:rPr lang="en" sz="1900" dirty="0"/>
              <a:t>Hands on classes taken off campus (you take a bus there...it's like a field trip!)</a:t>
            </a:r>
            <a:endParaRPr sz="1900" dirty="0"/>
          </a:p>
          <a:p>
            <a:pPr marL="0" lvl="0" indent="0" algn="l" rtl="0">
              <a:spcBef>
                <a:spcPts val="1600"/>
              </a:spcBef>
              <a:spcAft>
                <a:spcPts val="0"/>
              </a:spcAft>
              <a:buNone/>
            </a:pPr>
            <a:r>
              <a:rPr lang="en" sz="1900" dirty="0"/>
              <a:t>* YOU NEED TO FILL OUT A PERMISSION SLIP TO TAKE THESE CLASSES &amp; IT'S ON A FIRST TURNED IN,  FIRST IN CLASS BASIS</a:t>
            </a:r>
            <a:endParaRPr sz="1900" dirty="0"/>
          </a:p>
          <a:p>
            <a:pPr marL="0" lvl="0" indent="0" algn="l" rtl="0">
              <a:spcBef>
                <a:spcPts val="1600"/>
              </a:spcBef>
              <a:spcAft>
                <a:spcPts val="0"/>
              </a:spcAft>
              <a:buNone/>
            </a:pPr>
            <a:r>
              <a:rPr lang="en" sz="1900" dirty="0"/>
              <a:t>*Put GTI in the alternates section of your class selection card and we will let you know if you made it in the class</a:t>
            </a:r>
            <a:endParaRPr sz="1900" dirty="0"/>
          </a:p>
          <a:p>
            <a:pPr marL="0" lvl="0" indent="0" algn="l" rtl="0">
              <a:spcBef>
                <a:spcPts val="1600"/>
              </a:spcBef>
              <a:spcAft>
                <a:spcPts val="0"/>
              </a:spcAft>
              <a:buNone/>
            </a:pPr>
            <a:r>
              <a:rPr lang="en" sz="1900" dirty="0"/>
              <a:t>*Get your permission slip to your counselor or Mrs. Petty in the Career Center ASAP. You can also fill it out at Grangercounselingcenter.com and email it to your counselor</a:t>
            </a:r>
            <a:endParaRPr sz="1900" dirty="0"/>
          </a:p>
          <a:p>
            <a:pPr marL="0" lvl="0" indent="0" algn="l" rtl="0">
              <a:spcBef>
                <a:spcPts val="1600"/>
              </a:spcBef>
              <a:spcAft>
                <a:spcPts val="1600"/>
              </a:spcAft>
              <a:buNone/>
            </a:pPr>
            <a:endParaRPr sz="1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p>
        </p:txBody>
      </p:sp>
      <p:sp>
        <p:nvSpPr>
          <p:cNvPr id="140" name="Google Shape;140;p2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dirty="0"/>
          </a:p>
        </p:txBody>
      </p:sp>
      <p:sp>
        <p:nvSpPr>
          <p:cNvPr id="141" name="Google Shape;141;p25"/>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 name="Picture 2" descr="A close-up of a student information form&#10;&#10;Description automatically generated">
            <a:extLst>
              <a:ext uri="{FF2B5EF4-FFF2-40B4-BE49-F238E27FC236}">
                <a16:creationId xmlns:a16="http://schemas.microsoft.com/office/drawing/2014/main" id="{FA2CE6D6-5212-415D-F3D9-BC5F40E02867}"/>
              </a:ext>
            </a:extLst>
          </p:cNvPr>
          <p:cNvPicPr>
            <a:picLocks noChangeAspect="1"/>
          </p:cNvPicPr>
          <p:nvPr/>
        </p:nvPicPr>
        <p:blipFill>
          <a:blip r:embed="rId3"/>
          <a:stretch>
            <a:fillRect/>
          </a:stretch>
        </p:blipFill>
        <p:spPr>
          <a:xfrm>
            <a:off x="131172" y="0"/>
            <a:ext cx="4037430" cy="5143500"/>
          </a:xfrm>
          <a:prstGeom prst="rect">
            <a:avLst/>
          </a:prstGeom>
        </p:spPr>
      </p:pic>
      <p:pic>
        <p:nvPicPr>
          <p:cNvPr id="4" name="Picture 3" descr="A close-up of a document&#10;&#10;Description automatically generated">
            <a:extLst>
              <a:ext uri="{FF2B5EF4-FFF2-40B4-BE49-F238E27FC236}">
                <a16:creationId xmlns:a16="http://schemas.microsoft.com/office/drawing/2014/main" id="{39B5E71D-BF6E-D046-93D4-96BE25863EC2}"/>
              </a:ext>
            </a:extLst>
          </p:cNvPr>
          <p:cNvPicPr>
            <a:picLocks noChangeAspect="1"/>
          </p:cNvPicPr>
          <p:nvPr/>
        </p:nvPicPr>
        <p:blipFill>
          <a:blip r:embed="rId4"/>
          <a:stretch>
            <a:fillRect/>
          </a:stretch>
        </p:blipFill>
        <p:spPr>
          <a:xfrm>
            <a:off x="4797402" y="-86061"/>
            <a:ext cx="3834345"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Learn more about GTI by watching this video</a:t>
            </a:r>
            <a:endParaRPr sz="3100"/>
          </a:p>
        </p:txBody>
      </p:sp>
      <p:sp>
        <p:nvSpPr>
          <p:cNvPr id="149" name="Google Shape;149;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3" name="Online Media 2" title="Granite Technical Institute Students at Wheeler Farm">
            <a:hlinkClick r:id="" action="ppaction://media"/>
            <a:extLst>
              <a:ext uri="{FF2B5EF4-FFF2-40B4-BE49-F238E27FC236}">
                <a16:creationId xmlns:a16="http://schemas.microsoft.com/office/drawing/2014/main" id="{CEFB4CB5-6F3E-924E-81E2-BEA4D793CDCE}"/>
              </a:ext>
            </a:extLst>
          </p:cNvPr>
          <p:cNvPicPr>
            <a:picLocks noRot="1" noChangeAspect="1"/>
          </p:cNvPicPr>
          <p:nvPr>
            <a:videoFile r:link="rId1"/>
          </p:nvPr>
        </p:nvPicPr>
        <p:blipFill>
          <a:blip r:embed="rId4"/>
          <a:stretch>
            <a:fillRect/>
          </a:stretch>
        </p:blipFill>
        <p:spPr>
          <a:xfrm>
            <a:off x="3117850" y="1152475"/>
            <a:ext cx="2906713" cy="3991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493D-CF07-1E12-D825-50DEC2CA639C}"/>
              </a:ext>
            </a:extLst>
          </p:cNvPr>
          <p:cNvSpPr>
            <a:spLocks noGrp="1"/>
          </p:cNvSpPr>
          <p:nvPr>
            <p:ph type="title"/>
          </p:nvPr>
        </p:nvSpPr>
        <p:spPr/>
        <p:txBody>
          <a:bodyPr/>
          <a:lstStyle/>
          <a:p>
            <a:pPr algn="ctr"/>
            <a:r>
              <a:rPr lang="en" dirty="0"/>
              <a:t>Add desired GTI classes here</a:t>
            </a:r>
            <a:endParaRPr lang="en-US" dirty="0"/>
          </a:p>
        </p:txBody>
      </p:sp>
      <p:sp>
        <p:nvSpPr>
          <p:cNvPr id="3" name="Text Placeholder 2">
            <a:extLst>
              <a:ext uri="{FF2B5EF4-FFF2-40B4-BE49-F238E27FC236}">
                <a16:creationId xmlns:a16="http://schemas.microsoft.com/office/drawing/2014/main" id="{D6192569-0614-9888-A271-7B54D295EADD}"/>
              </a:ext>
            </a:extLst>
          </p:cNvPr>
          <p:cNvSpPr>
            <a:spLocks noGrp="1"/>
          </p:cNvSpPr>
          <p:nvPr>
            <p:ph type="body" idx="1"/>
          </p:nvPr>
        </p:nvSpPr>
        <p:spPr/>
        <p:txBody>
          <a:bodyPr/>
          <a:lstStyle/>
          <a:p>
            <a:pPr marL="152400" indent="0" algn="ctr">
              <a:buNone/>
            </a:pPr>
            <a:r>
              <a:rPr lang="en-US" sz="2800" dirty="0"/>
              <a:t>Remember you must turn in a GTI application to take GTI classes!</a:t>
            </a:r>
          </a:p>
          <a:p>
            <a:endParaRPr lang="en-US" sz="3200" dirty="0"/>
          </a:p>
        </p:txBody>
      </p:sp>
      <p:pic>
        <p:nvPicPr>
          <p:cNvPr id="5" name="Picture 4" descr="A close-up of a student information form&#10;&#10;Description automatically generated">
            <a:extLst>
              <a:ext uri="{FF2B5EF4-FFF2-40B4-BE49-F238E27FC236}">
                <a16:creationId xmlns:a16="http://schemas.microsoft.com/office/drawing/2014/main" id="{1430A371-9712-F978-3339-0714DEB3276D}"/>
              </a:ext>
            </a:extLst>
          </p:cNvPr>
          <p:cNvPicPr>
            <a:picLocks noChangeAspect="1"/>
          </p:cNvPicPr>
          <p:nvPr/>
        </p:nvPicPr>
        <p:blipFill>
          <a:blip r:embed="rId2"/>
          <a:stretch>
            <a:fillRect/>
          </a:stretch>
        </p:blipFill>
        <p:spPr>
          <a:xfrm>
            <a:off x="4231478" y="0"/>
            <a:ext cx="4037430" cy="5143500"/>
          </a:xfrm>
          <a:prstGeom prst="rect">
            <a:avLst/>
          </a:prstGeom>
        </p:spPr>
      </p:pic>
    </p:spTree>
    <p:extLst>
      <p:ext uri="{BB962C8B-B14F-4D97-AF65-F5344CB8AC3E}">
        <p14:creationId xmlns:p14="http://schemas.microsoft.com/office/powerpoint/2010/main" val="364451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77FC-38C3-9830-4030-B3C88567A55A}"/>
              </a:ext>
            </a:extLst>
          </p:cNvPr>
          <p:cNvSpPr>
            <a:spLocks noGrp="1"/>
          </p:cNvSpPr>
          <p:nvPr>
            <p:ph type="title"/>
          </p:nvPr>
        </p:nvSpPr>
        <p:spPr/>
        <p:txBody>
          <a:bodyPr/>
          <a:lstStyle/>
          <a:p>
            <a:r>
              <a:rPr lang="en" dirty="0"/>
              <a:t>Look at your PTG </a:t>
            </a:r>
            <a:endParaRPr lang="en-US" dirty="0"/>
          </a:p>
        </p:txBody>
      </p:sp>
      <p:sp>
        <p:nvSpPr>
          <p:cNvPr id="3" name="Text Placeholder 2">
            <a:extLst>
              <a:ext uri="{FF2B5EF4-FFF2-40B4-BE49-F238E27FC236}">
                <a16:creationId xmlns:a16="http://schemas.microsoft.com/office/drawing/2014/main" id="{7CB84A87-8490-F035-1D46-588501DA4979}"/>
              </a:ext>
            </a:extLst>
          </p:cNvPr>
          <p:cNvSpPr>
            <a:spLocks noGrp="1"/>
          </p:cNvSpPr>
          <p:nvPr>
            <p:ph type="body" idx="1"/>
          </p:nvPr>
        </p:nvSpPr>
        <p:spPr/>
        <p:txBody>
          <a:bodyPr/>
          <a:lstStyle/>
          <a:p>
            <a:pPr marL="152400" indent="0" algn="ctr">
              <a:buNone/>
            </a:pPr>
            <a:r>
              <a:rPr lang="en-US" sz="2800" dirty="0"/>
              <a:t>Make sure you are taking the classes you need for graduation. </a:t>
            </a:r>
          </a:p>
          <a:p>
            <a:endParaRPr lang="en-US" dirty="0"/>
          </a:p>
        </p:txBody>
      </p:sp>
      <p:pic>
        <p:nvPicPr>
          <p:cNvPr id="4" name="Picture 3" descr="Table&#10;&#10;Description automatically generated">
            <a:extLst>
              <a:ext uri="{FF2B5EF4-FFF2-40B4-BE49-F238E27FC236}">
                <a16:creationId xmlns:a16="http://schemas.microsoft.com/office/drawing/2014/main" id="{D86DB1D6-3DE4-868E-CE83-ACC047E008D2}"/>
              </a:ext>
            </a:extLst>
          </p:cNvPr>
          <p:cNvPicPr>
            <a:picLocks noChangeAspect="1"/>
          </p:cNvPicPr>
          <p:nvPr/>
        </p:nvPicPr>
        <p:blipFill>
          <a:blip r:embed="rId2"/>
          <a:stretch>
            <a:fillRect/>
          </a:stretch>
        </p:blipFill>
        <p:spPr>
          <a:xfrm>
            <a:off x="2980639" y="109258"/>
            <a:ext cx="6087325" cy="4744112"/>
          </a:xfrm>
          <a:prstGeom prst="rect">
            <a:avLst/>
          </a:prstGeom>
        </p:spPr>
      </p:pic>
    </p:spTree>
    <p:extLst>
      <p:ext uri="{BB962C8B-B14F-4D97-AF65-F5344CB8AC3E}">
        <p14:creationId xmlns:p14="http://schemas.microsoft.com/office/powerpoint/2010/main" val="98033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5A2C-64A5-6153-4ADE-94B211D905B4}"/>
              </a:ext>
            </a:extLst>
          </p:cNvPr>
          <p:cNvSpPr>
            <a:spLocks noGrp="1"/>
          </p:cNvSpPr>
          <p:nvPr>
            <p:ph type="title"/>
          </p:nvPr>
        </p:nvSpPr>
        <p:spPr/>
        <p:txBody>
          <a:bodyPr/>
          <a:lstStyle/>
          <a:p>
            <a:r>
              <a:rPr lang="en" dirty="0"/>
              <a:t>Don’t forget! Choose 16 boxes for a full schedule</a:t>
            </a:r>
            <a:endParaRPr lang="en-US" dirty="0"/>
          </a:p>
        </p:txBody>
      </p:sp>
      <p:sp>
        <p:nvSpPr>
          <p:cNvPr id="3" name="Text Placeholder 2">
            <a:extLst>
              <a:ext uri="{FF2B5EF4-FFF2-40B4-BE49-F238E27FC236}">
                <a16:creationId xmlns:a16="http://schemas.microsoft.com/office/drawing/2014/main" id="{81D4BDEA-EB0C-85F6-080D-50CA19ADF9D9}"/>
              </a:ext>
            </a:extLst>
          </p:cNvPr>
          <p:cNvSpPr>
            <a:spLocks noGrp="1"/>
          </p:cNvSpPr>
          <p:nvPr>
            <p:ph type="body" idx="1"/>
          </p:nvPr>
        </p:nvSpPr>
        <p:spPr/>
        <p:txBody>
          <a:bodyPr/>
          <a:lstStyle/>
          <a:p>
            <a:pPr marL="0" lvl="0" indent="0" algn="l" rtl="0">
              <a:spcBef>
                <a:spcPts val="0"/>
              </a:spcBef>
              <a:spcAft>
                <a:spcPts val="0"/>
              </a:spcAft>
              <a:buNone/>
            </a:pPr>
            <a:r>
              <a:rPr lang="en-US" sz="1200" dirty="0"/>
              <a:t>S = Semester Class will be one box</a:t>
            </a:r>
          </a:p>
          <a:p>
            <a:pPr marL="0" lvl="0" indent="0" algn="l" rtl="0">
              <a:spcBef>
                <a:spcPts val="1600"/>
              </a:spcBef>
              <a:spcAft>
                <a:spcPts val="0"/>
              </a:spcAft>
              <a:buNone/>
            </a:pPr>
            <a:r>
              <a:rPr lang="en-US" sz="1200" dirty="0"/>
              <a:t>Y= Year Class will indicate you need to choose two boxes and say (Select Both Semesters) </a:t>
            </a:r>
          </a:p>
          <a:p>
            <a:pPr marL="0" lvl="0" indent="0" algn="l" rtl="0">
              <a:spcBef>
                <a:spcPts val="1600"/>
              </a:spcBef>
              <a:spcAft>
                <a:spcPts val="0"/>
              </a:spcAft>
              <a:buNone/>
            </a:pPr>
            <a:endParaRPr lang="en-US" sz="1200" dirty="0"/>
          </a:p>
          <a:p>
            <a:pPr marL="0" lvl="0" indent="0" algn="l" rtl="0">
              <a:spcBef>
                <a:spcPts val="1600"/>
              </a:spcBef>
              <a:spcAft>
                <a:spcPts val="0"/>
              </a:spcAft>
              <a:buNone/>
            </a:pPr>
            <a:endParaRPr lang="en-US" sz="1200" dirty="0"/>
          </a:p>
          <a:p>
            <a:pPr marL="0" lvl="0" indent="0" algn="l" rtl="0">
              <a:spcBef>
                <a:spcPts val="1600"/>
              </a:spcBef>
              <a:spcAft>
                <a:spcPts val="0"/>
              </a:spcAft>
              <a:buNone/>
            </a:pPr>
            <a:r>
              <a:rPr lang="en-US" sz="1200" dirty="0"/>
              <a:t>Choose your classes wisely. </a:t>
            </a:r>
          </a:p>
          <a:p>
            <a:endParaRPr lang="en-US" dirty="0"/>
          </a:p>
        </p:txBody>
      </p:sp>
      <p:pic>
        <p:nvPicPr>
          <p:cNvPr id="4" name="Picture 3" descr="Text&#10;&#10;Description automatically generated">
            <a:extLst>
              <a:ext uri="{FF2B5EF4-FFF2-40B4-BE49-F238E27FC236}">
                <a16:creationId xmlns:a16="http://schemas.microsoft.com/office/drawing/2014/main" id="{3F17B0FE-D548-FD69-C999-CC4DDFEAFF78}"/>
              </a:ext>
            </a:extLst>
          </p:cNvPr>
          <p:cNvPicPr>
            <a:picLocks noChangeAspect="1"/>
          </p:cNvPicPr>
          <p:nvPr/>
        </p:nvPicPr>
        <p:blipFill>
          <a:blip r:embed="rId2"/>
          <a:stretch>
            <a:fillRect/>
          </a:stretch>
        </p:blipFill>
        <p:spPr>
          <a:xfrm>
            <a:off x="3399623" y="555600"/>
            <a:ext cx="5744377" cy="2915057"/>
          </a:xfrm>
          <a:prstGeom prst="rect">
            <a:avLst/>
          </a:prstGeom>
        </p:spPr>
      </p:pic>
    </p:spTree>
    <p:extLst>
      <p:ext uri="{BB962C8B-B14F-4D97-AF65-F5344CB8AC3E}">
        <p14:creationId xmlns:p14="http://schemas.microsoft.com/office/powerpoint/2010/main" val="1321894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go to grangercounselingcenter.com</a:t>
            </a:r>
            <a:endParaRPr/>
          </a:p>
        </p:txBody>
      </p:sp>
      <p:sp>
        <p:nvSpPr>
          <p:cNvPr id="163" name="Google Shape;163;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dirty="0"/>
          </a:p>
          <a:p>
            <a:pPr marL="0" lvl="0" indent="0" algn="l" rtl="0">
              <a:lnSpc>
                <a:spcPct val="100000"/>
              </a:lnSpc>
              <a:spcBef>
                <a:spcPts val="1600"/>
              </a:spcBef>
              <a:spcAft>
                <a:spcPts val="0"/>
              </a:spcAft>
              <a:buNone/>
            </a:pPr>
            <a:r>
              <a:rPr lang="en" dirty="0"/>
              <a:t> Go to class selection</a:t>
            </a:r>
            <a:endParaRPr dirty="0"/>
          </a:p>
          <a:p>
            <a:pPr marL="0" lvl="0" indent="0" algn="l" rtl="0">
              <a:lnSpc>
                <a:spcPct val="100000"/>
              </a:lnSpc>
              <a:spcBef>
                <a:spcPts val="1600"/>
              </a:spcBef>
              <a:spcAft>
                <a:spcPts val="1600"/>
              </a:spcAft>
              <a:buNone/>
            </a:pPr>
            <a:r>
              <a:rPr lang="en" dirty="0"/>
              <a:t>2024-2025</a:t>
            </a:r>
            <a:endParaRPr dirty="0"/>
          </a:p>
        </p:txBody>
      </p:sp>
      <p:sp>
        <p:nvSpPr>
          <p:cNvPr id="165" name="Google Shape;165;p28"/>
          <p:cNvSpPr/>
          <p:nvPr/>
        </p:nvSpPr>
        <p:spPr>
          <a:xfrm>
            <a:off x="1682149" y="3548903"/>
            <a:ext cx="710400" cy="355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red and blue logo&#10;&#10;Description automatically generated">
            <a:extLst>
              <a:ext uri="{FF2B5EF4-FFF2-40B4-BE49-F238E27FC236}">
                <a16:creationId xmlns:a16="http://schemas.microsoft.com/office/drawing/2014/main" id="{D77093C9-ABAC-6C50-424B-22BF5A626C61}"/>
              </a:ext>
            </a:extLst>
          </p:cNvPr>
          <p:cNvPicPr>
            <a:picLocks noChangeAspect="1"/>
          </p:cNvPicPr>
          <p:nvPr/>
        </p:nvPicPr>
        <p:blipFill>
          <a:blip r:embed="rId3"/>
          <a:stretch>
            <a:fillRect/>
          </a:stretch>
        </p:blipFill>
        <p:spPr>
          <a:xfrm>
            <a:off x="2554941" y="1331496"/>
            <a:ext cx="6589059" cy="32373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Now go to Class of 2028</a:t>
            </a:r>
            <a:endParaRPr dirty="0"/>
          </a:p>
        </p:txBody>
      </p:sp>
      <p:sp>
        <p:nvSpPr>
          <p:cNvPr id="171" name="Google Shape;171;p29"/>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 this page you can click the course catalog and see what each class is about</a:t>
            </a:r>
            <a:endParaRPr dirty="0"/>
          </a:p>
          <a:p>
            <a:pPr marL="0" lvl="0" indent="0" algn="l" rtl="0">
              <a:spcBef>
                <a:spcPts val="1600"/>
              </a:spcBef>
              <a:spcAft>
                <a:spcPts val="0"/>
              </a:spcAft>
              <a:buNone/>
            </a:pPr>
            <a:r>
              <a:rPr lang="en" dirty="0"/>
              <a:t>You can also look at fliers for each class at Granger and see what teachers have to advertise about each class</a:t>
            </a:r>
            <a:endParaRPr dirty="0"/>
          </a:p>
          <a:p>
            <a:pPr marL="0" lvl="0" indent="0" algn="l" rtl="0">
              <a:spcBef>
                <a:spcPts val="1600"/>
              </a:spcBef>
              <a:spcAft>
                <a:spcPts val="0"/>
              </a:spcAft>
              <a:buNone/>
            </a:pPr>
            <a:r>
              <a:rPr lang="en" dirty="0"/>
              <a:t>Make sure you click on CLASS OF 2028</a:t>
            </a:r>
            <a:endParaRPr dirty="0"/>
          </a:p>
          <a:p>
            <a:pPr marL="0" lvl="0" indent="0" algn="l" rtl="0">
              <a:spcBef>
                <a:spcPts val="1600"/>
              </a:spcBef>
              <a:spcAft>
                <a:spcPts val="1600"/>
              </a:spcAft>
              <a:buNone/>
            </a:pPr>
            <a:r>
              <a:rPr lang="en" dirty="0"/>
              <a:t>You will fill out your class selection there. </a:t>
            </a:r>
            <a:endParaRPr dirty="0"/>
          </a:p>
        </p:txBody>
      </p:sp>
      <p:pic>
        <p:nvPicPr>
          <p:cNvPr id="4" name="Picture 3">
            <a:extLst>
              <a:ext uri="{FF2B5EF4-FFF2-40B4-BE49-F238E27FC236}">
                <a16:creationId xmlns:a16="http://schemas.microsoft.com/office/drawing/2014/main" id="{AA11FA10-68CD-3C3A-04A0-EA54B3CBD8C7}"/>
              </a:ext>
            </a:extLst>
          </p:cNvPr>
          <p:cNvPicPr>
            <a:picLocks noChangeAspect="1"/>
          </p:cNvPicPr>
          <p:nvPr/>
        </p:nvPicPr>
        <p:blipFill>
          <a:blip r:embed="rId3"/>
          <a:stretch>
            <a:fillRect/>
          </a:stretch>
        </p:blipFill>
        <p:spPr>
          <a:xfrm>
            <a:off x="3263153" y="623047"/>
            <a:ext cx="5683623" cy="3771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You’re about to be a Freshman!</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7" name="Google Shape;67;p14"/>
          <p:cNvPicPr preferRelativeResize="0"/>
          <p:nvPr/>
        </p:nvPicPr>
        <p:blipFill>
          <a:blip r:embed="rId3">
            <a:alphaModFix/>
          </a:blip>
          <a:stretch>
            <a:fillRect/>
          </a:stretch>
        </p:blipFill>
        <p:spPr>
          <a:xfrm>
            <a:off x="2155375" y="1152475"/>
            <a:ext cx="4134024" cy="3416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dirty="0"/>
              <a:t>Freshmen Class of 2028</a:t>
            </a:r>
            <a:endParaRPr sz="2700" dirty="0"/>
          </a:p>
        </p:txBody>
      </p:sp>
      <p:sp>
        <p:nvSpPr>
          <p:cNvPr id="178" name="Google Shape;178;p30"/>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 you will find this presentation</a:t>
            </a:r>
            <a:endParaRPr dirty="0"/>
          </a:p>
          <a:p>
            <a:pPr marL="0" lvl="0" indent="0" algn="l" rtl="0">
              <a:spcBef>
                <a:spcPts val="1600"/>
              </a:spcBef>
              <a:spcAft>
                <a:spcPts val="0"/>
              </a:spcAft>
              <a:buNone/>
            </a:pPr>
            <a:r>
              <a:rPr lang="en" dirty="0"/>
              <a:t>You will see a video about Granger</a:t>
            </a:r>
            <a:endParaRPr dirty="0"/>
          </a:p>
          <a:p>
            <a:pPr marL="0" lvl="0" indent="0" algn="l" rtl="0">
              <a:spcBef>
                <a:spcPts val="1600"/>
              </a:spcBef>
              <a:spcAft>
                <a:spcPts val="0"/>
              </a:spcAft>
              <a:buNone/>
            </a:pPr>
            <a:r>
              <a:rPr lang="en" dirty="0"/>
              <a:t>You will find the GTI application</a:t>
            </a:r>
            <a:endParaRPr dirty="0"/>
          </a:p>
          <a:p>
            <a:pPr marL="0" lvl="0" indent="0" algn="l" rtl="0">
              <a:spcBef>
                <a:spcPts val="1600"/>
              </a:spcBef>
              <a:spcAft>
                <a:spcPts val="1600"/>
              </a:spcAft>
              <a:buNone/>
            </a:pPr>
            <a:r>
              <a:rPr lang="en" dirty="0"/>
              <a:t>YOU WILL PICK YOUR CLASSES FOR 9th GRADE</a:t>
            </a:r>
            <a:endParaRPr dirty="0"/>
          </a:p>
        </p:txBody>
      </p:sp>
      <p:pic>
        <p:nvPicPr>
          <p:cNvPr id="4" name="Picture 3">
            <a:extLst>
              <a:ext uri="{FF2B5EF4-FFF2-40B4-BE49-F238E27FC236}">
                <a16:creationId xmlns:a16="http://schemas.microsoft.com/office/drawing/2014/main" id="{62730E6A-6959-F9A2-5C14-927B332676F7}"/>
              </a:ext>
            </a:extLst>
          </p:cNvPr>
          <p:cNvPicPr>
            <a:picLocks noChangeAspect="1"/>
          </p:cNvPicPr>
          <p:nvPr/>
        </p:nvPicPr>
        <p:blipFill>
          <a:blip r:embed="rId3"/>
          <a:stretch>
            <a:fillRect/>
          </a:stretch>
        </p:blipFill>
        <p:spPr>
          <a:xfrm>
            <a:off x="3841890" y="-89647"/>
            <a:ext cx="4203419"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t>CLICK HERE TO PICK YOUR CLASSES FOR 9th GRADE</a:t>
            </a:r>
            <a:endParaRPr sz="2000"/>
          </a:p>
        </p:txBody>
      </p:sp>
      <p:sp>
        <p:nvSpPr>
          <p:cNvPr id="185" name="Google Shape;185;p31"/>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is where you will choose your classes for next year. </a:t>
            </a:r>
            <a:endParaRPr dirty="0"/>
          </a:p>
          <a:p>
            <a:pPr marL="0" lvl="0" indent="0" algn="l" rtl="0">
              <a:spcBef>
                <a:spcPts val="1600"/>
              </a:spcBef>
              <a:spcAft>
                <a:spcPts val="0"/>
              </a:spcAft>
              <a:buNone/>
            </a:pPr>
            <a:r>
              <a:rPr lang="en" dirty="0"/>
              <a:t>Make sure you are taking classes you need for graduation</a:t>
            </a:r>
            <a:endParaRPr dirty="0"/>
          </a:p>
          <a:p>
            <a:pPr marL="0" lvl="0" indent="0" algn="l" rtl="0">
              <a:spcBef>
                <a:spcPts val="1600"/>
              </a:spcBef>
              <a:spcAft>
                <a:spcPts val="1600"/>
              </a:spcAft>
              <a:buNone/>
            </a:pPr>
            <a:r>
              <a:rPr lang="en" dirty="0"/>
              <a:t>Make sure you choose alternate classes. </a:t>
            </a:r>
            <a:endParaRPr dirty="0"/>
          </a:p>
        </p:txBody>
      </p:sp>
      <p:pic>
        <p:nvPicPr>
          <p:cNvPr id="3" name="Picture 2">
            <a:extLst>
              <a:ext uri="{FF2B5EF4-FFF2-40B4-BE49-F238E27FC236}">
                <a16:creationId xmlns:a16="http://schemas.microsoft.com/office/drawing/2014/main" id="{AF2A2E76-2F11-D972-0108-945AEEB99096}"/>
              </a:ext>
            </a:extLst>
          </p:cNvPr>
          <p:cNvPicPr>
            <a:picLocks noChangeAspect="1"/>
          </p:cNvPicPr>
          <p:nvPr/>
        </p:nvPicPr>
        <p:blipFill>
          <a:blip r:embed="rId3"/>
          <a:stretch>
            <a:fillRect/>
          </a:stretch>
        </p:blipFill>
        <p:spPr>
          <a:xfrm>
            <a:off x="3778343" y="1311300"/>
            <a:ext cx="4276725" cy="1066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This is the google form. FILL THIS OUT. </a:t>
            </a:r>
            <a:endParaRPr/>
          </a:p>
        </p:txBody>
      </p:sp>
      <p:sp>
        <p:nvSpPr>
          <p:cNvPr id="192" name="Google Shape;192;p3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dirty="0"/>
          </a:p>
        </p:txBody>
      </p:sp>
      <p:sp>
        <p:nvSpPr>
          <p:cNvPr id="194" name="Google Shape;194;p32"/>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4" name="Picture 3" descr="A screenshot of a cell phone&#10;&#10;Description automatically generated">
            <a:extLst>
              <a:ext uri="{FF2B5EF4-FFF2-40B4-BE49-F238E27FC236}">
                <a16:creationId xmlns:a16="http://schemas.microsoft.com/office/drawing/2014/main" id="{2D9C0927-1F31-85BE-58AC-59E309445317}"/>
              </a:ext>
            </a:extLst>
          </p:cNvPr>
          <p:cNvPicPr>
            <a:picLocks noChangeAspect="1"/>
          </p:cNvPicPr>
          <p:nvPr/>
        </p:nvPicPr>
        <p:blipFill>
          <a:blip r:embed="rId3"/>
          <a:stretch>
            <a:fillRect/>
          </a:stretch>
        </p:blipFill>
        <p:spPr>
          <a:xfrm>
            <a:off x="4746290" y="0"/>
            <a:ext cx="4223420" cy="5143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E967-BE63-9BCA-3D86-5A45A26C1E2C}"/>
              </a:ext>
            </a:extLst>
          </p:cNvPr>
          <p:cNvSpPr>
            <a:spLocks noGrp="1"/>
          </p:cNvSpPr>
          <p:nvPr>
            <p:ph type="title"/>
          </p:nvPr>
        </p:nvSpPr>
        <p:spPr/>
        <p:txBody>
          <a:bodyPr/>
          <a:lstStyle/>
          <a:p>
            <a:r>
              <a:rPr lang="en" dirty="0"/>
              <a:t>How many boxes do you need? </a:t>
            </a:r>
            <a:endParaRPr lang="en-US" dirty="0"/>
          </a:p>
        </p:txBody>
      </p:sp>
    </p:spTree>
    <p:extLst>
      <p:ext uri="{BB962C8B-B14F-4D97-AF65-F5344CB8AC3E}">
        <p14:creationId xmlns:p14="http://schemas.microsoft.com/office/powerpoint/2010/main" val="343655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9E23-4CA0-AD88-D661-97086F9C9C30}"/>
              </a:ext>
            </a:extLst>
          </p:cNvPr>
          <p:cNvSpPr>
            <a:spLocks noGrp="1"/>
          </p:cNvSpPr>
          <p:nvPr>
            <p:ph type="title"/>
          </p:nvPr>
        </p:nvSpPr>
        <p:spPr/>
        <p:txBody>
          <a:bodyPr/>
          <a:lstStyle/>
          <a:p>
            <a:br>
              <a:rPr lang="en" sz="25000" dirty="0"/>
            </a:br>
            <a:br>
              <a:rPr lang="en" sz="25000" dirty="0"/>
            </a:br>
            <a:br>
              <a:rPr lang="en" sz="25000" dirty="0"/>
            </a:br>
            <a:br>
              <a:rPr lang="en" sz="25000" dirty="0"/>
            </a:br>
            <a:br>
              <a:rPr lang="en" sz="25000" dirty="0"/>
            </a:br>
            <a:br>
              <a:rPr lang="en" sz="25000" dirty="0"/>
            </a:br>
            <a:br>
              <a:rPr lang="en" sz="25000" dirty="0"/>
            </a:br>
            <a:br>
              <a:rPr lang="en" sz="25000" dirty="0"/>
            </a:br>
            <a:br>
              <a:rPr lang="en" sz="25000" dirty="0"/>
            </a:br>
            <a:r>
              <a:rPr lang="en" sz="20000" dirty="0"/>
              <a:t>16</a:t>
            </a:r>
            <a:endParaRPr lang="en-US" sz="20000" dirty="0"/>
          </a:p>
        </p:txBody>
      </p:sp>
      <p:sp>
        <p:nvSpPr>
          <p:cNvPr id="3" name="Text Placeholder 2">
            <a:extLst>
              <a:ext uri="{FF2B5EF4-FFF2-40B4-BE49-F238E27FC236}">
                <a16:creationId xmlns:a16="http://schemas.microsoft.com/office/drawing/2014/main" id="{DAD60483-7108-5BE4-0887-CB4D0D2E486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9374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2EFDA-30F7-5335-1C61-891FBC6EA1A8}"/>
              </a:ext>
            </a:extLst>
          </p:cNvPr>
          <p:cNvSpPr>
            <a:spLocks noGrp="1"/>
          </p:cNvSpPr>
          <p:nvPr>
            <p:ph type="title"/>
          </p:nvPr>
        </p:nvSpPr>
        <p:spPr/>
        <p:txBody>
          <a:bodyPr/>
          <a:lstStyle/>
          <a:p>
            <a:r>
              <a:rPr lang="en" dirty="0"/>
              <a:t>Let’s choose an English class</a:t>
            </a:r>
            <a:endParaRPr lang="en-US" dirty="0"/>
          </a:p>
        </p:txBody>
      </p:sp>
      <p:sp>
        <p:nvSpPr>
          <p:cNvPr id="3" name="Text Placeholder 2">
            <a:extLst>
              <a:ext uri="{FF2B5EF4-FFF2-40B4-BE49-F238E27FC236}">
                <a16:creationId xmlns:a16="http://schemas.microsoft.com/office/drawing/2014/main" id="{06EE62CA-8329-B54E-E627-07575F1BC8DE}"/>
              </a:ext>
            </a:extLst>
          </p:cNvPr>
          <p:cNvSpPr>
            <a:spLocks noGrp="1"/>
          </p:cNvSpPr>
          <p:nvPr>
            <p:ph type="body" idx="1"/>
          </p:nvPr>
        </p:nvSpPr>
        <p:spPr/>
        <p:txBody>
          <a:bodyPr/>
          <a:lstStyle/>
          <a:p>
            <a:pPr marL="0" lvl="0" indent="0" algn="l" rtl="0">
              <a:spcBef>
                <a:spcPts val="0"/>
              </a:spcBef>
              <a:spcAft>
                <a:spcPts val="0"/>
              </a:spcAft>
              <a:buNone/>
            </a:pPr>
            <a:r>
              <a:rPr lang="en-US" dirty="0"/>
              <a:t>You need a year of Freshman English and you have some choices: </a:t>
            </a:r>
          </a:p>
          <a:p>
            <a:pPr marL="0" lvl="0" indent="0" algn="l" rtl="0">
              <a:spcBef>
                <a:spcPts val="1600"/>
              </a:spcBef>
              <a:spcAft>
                <a:spcPts val="0"/>
              </a:spcAft>
              <a:buNone/>
            </a:pPr>
            <a:r>
              <a:rPr lang="en-US" dirty="0"/>
              <a:t>English 9</a:t>
            </a:r>
          </a:p>
          <a:p>
            <a:pPr marL="0" lvl="0" indent="0" algn="l" rtl="0">
              <a:spcBef>
                <a:spcPts val="1600"/>
              </a:spcBef>
              <a:spcAft>
                <a:spcPts val="0"/>
              </a:spcAft>
              <a:buNone/>
            </a:pPr>
            <a:r>
              <a:rPr lang="en-US" dirty="0"/>
              <a:t>English 9 Honors</a:t>
            </a:r>
          </a:p>
          <a:p>
            <a:pPr marL="0" lvl="0" indent="0" algn="l" rtl="0">
              <a:spcBef>
                <a:spcPts val="1600"/>
              </a:spcBef>
              <a:spcAft>
                <a:spcPts val="1600"/>
              </a:spcAft>
              <a:buNone/>
            </a:pPr>
            <a:r>
              <a:rPr lang="en-US" dirty="0"/>
              <a:t>Choose two boxes of the same class. </a:t>
            </a:r>
          </a:p>
          <a:p>
            <a:endParaRPr lang="en-US" dirty="0"/>
          </a:p>
        </p:txBody>
      </p:sp>
      <p:pic>
        <p:nvPicPr>
          <p:cNvPr id="5" name="Picture 4">
            <a:extLst>
              <a:ext uri="{FF2B5EF4-FFF2-40B4-BE49-F238E27FC236}">
                <a16:creationId xmlns:a16="http://schemas.microsoft.com/office/drawing/2014/main" id="{78ADA07E-D274-CB2C-F985-A1069CCA85C1}"/>
              </a:ext>
            </a:extLst>
          </p:cNvPr>
          <p:cNvPicPr>
            <a:picLocks noChangeAspect="1"/>
          </p:cNvPicPr>
          <p:nvPr/>
        </p:nvPicPr>
        <p:blipFill>
          <a:blip r:embed="rId2"/>
          <a:stretch>
            <a:fillRect/>
          </a:stretch>
        </p:blipFill>
        <p:spPr>
          <a:xfrm>
            <a:off x="3819889" y="933450"/>
            <a:ext cx="4114800" cy="1809750"/>
          </a:xfrm>
          <a:prstGeom prst="rect">
            <a:avLst/>
          </a:prstGeom>
        </p:spPr>
      </p:pic>
    </p:spTree>
    <p:extLst>
      <p:ext uri="{BB962C8B-B14F-4D97-AF65-F5344CB8AC3E}">
        <p14:creationId xmlns:p14="http://schemas.microsoft.com/office/powerpoint/2010/main" val="639723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FC4A-5870-653B-2CA0-0D6D333755CC}"/>
              </a:ext>
            </a:extLst>
          </p:cNvPr>
          <p:cNvSpPr>
            <a:spLocks noGrp="1"/>
          </p:cNvSpPr>
          <p:nvPr>
            <p:ph type="title"/>
          </p:nvPr>
        </p:nvSpPr>
        <p:spPr/>
        <p:txBody>
          <a:bodyPr/>
          <a:lstStyle/>
          <a:p>
            <a:r>
              <a:rPr lang="en" dirty="0"/>
              <a:t>Let’s choose a History class</a:t>
            </a:r>
            <a:endParaRPr lang="en-US" dirty="0"/>
          </a:p>
        </p:txBody>
      </p:sp>
      <p:sp>
        <p:nvSpPr>
          <p:cNvPr id="3" name="Text Placeholder 2">
            <a:extLst>
              <a:ext uri="{FF2B5EF4-FFF2-40B4-BE49-F238E27FC236}">
                <a16:creationId xmlns:a16="http://schemas.microsoft.com/office/drawing/2014/main" id="{0C3969A9-7AA7-9771-38CB-4EA7958EC3F0}"/>
              </a:ext>
            </a:extLst>
          </p:cNvPr>
          <p:cNvSpPr>
            <a:spLocks noGrp="1"/>
          </p:cNvSpPr>
          <p:nvPr>
            <p:ph type="body" idx="1"/>
          </p:nvPr>
        </p:nvSpPr>
        <p:spPr/>
        <p:txBody>
          <a:bodyPr/>
          <a:lstStyle/>
          <a:p>
            <a:pPr marL="0" lvl="0" indent="0" algn="l" rtl="0">
              <a:spcBef>
                <a:spcPts val="0"/>
              </a:spcBef>
              <a:spcAft>
                <a:spcPts val="0"/>
              </a:spcAft>
              <a:buNone/>
            </a:pPr>
            <a:r>
              <a:rPr lang="en-US" dirty="0"/>
              <a:t>You need a year of World Geography for graduation. You can choose: </a:t>
            </a:r>
          </a:p>
          <a:p>
            <a:pPr marL="0" lvl="0" indent="0" algn="l" rtl="0">
              <a:spcBef>
                <a:spcPts val="1600"/>
              </a:spcBef>
              <a:spcAft>
                <a:spcPts val="0"/>
              </a:spcAft>
              <a:buNone/>
            </a:pPr>
            <a:r>
              <a:rPr lang="en-US" dirty="0"/>
              <a:t>World Geography</a:t>
            </a:r>
          </a:p>
          <a:p>
            <a:pPr marL="0" indent="0">
              <a:spcBef>
                <a:spcPts val="1600"/>
              </a:spcBef>
              <a:buNone/>
            </a:pPr>
            <a:r>
              <a:rPr lang="en-US" dirty="0"/>
              <a:t>World Geography Honors</a:t>
            </a:r>
          </a:p>
          <a:p>
            <a:pPr marL="0" lvl="0" indent="0" algn="l" rtl="0">
              <a:spcBef>
                <a:spcPts val="1600"/>
              </a:spcBef>
              <a:spcAft>
                <a:spcPts val="0"/>
              </a:spcAft>
              <a:buNone/>
            </a:pPr>
            <a:r>
              <a:rPr lang="en-US" dirty="0"/>
              <a:t>AP World Geography</a:t>
            </a:r>
          </a:p>
          <a:p>
            <a:pPr marL="0" lvl="0" indent="0" algn="l" rtl="0">
              <a:spcBef>
                <a:spcPts val="1600"/>
              </a:spcBef>
              <a:spcAft>
                <a:spcPts val="1600"/>
              </a:spcAft>
              <a:buNone/>
            </a:pPr>
            <a:r>
              <a:rPr lang="en-US" dirty="0"/>
              <a:t>Choose two boxes of the same class. </a:t>
            </a:r>
          </a:p>
          <a:p>
            <a:endParaRPr lang="en-US" dirty="0"/>
          </a:p>
        </p:txBody>
      </p:sp>
      <p:pic>
        <p:nvPicPr>
          <p:cNvPr id="5" name="Picture 4">
            <a:extLst>
              <a:ext uri="{FF2B5EF4-FFF2-40B4-BE49-F238E27FC236}">
                <a16:creationId xmlns:a16="http://schemas.microsoft.com/office/drawing/2014/main" id="{9D233A26-FCD4-8790-354A-AA74C1C638FD}"/>
              </a:ext>
            </a:extLst>
          </p:cNvPr>
          <p:cNvPicPr>
            <a:picLocks noChangeAspect="1"/>
          </p:cNvPicPr>
          <p:nvPr/>
        </p:nvPicPr>
        <p:blipFill>
          <a:blip r:embed="rId2"/>
          <a:stretch>
            <a:fillRect/>
          </a:stretch>
        </p:blipFill>
        <p:spPr>
          <a:xfrm>
            <a:off x="3857364" y="660460"/>
            <a:ext cx="4333875" cy="2733675"/>
          </a:xfrm>
          <a:prstGeom prst="rect">
            <a:avLst/>
          </a:prstGeom>
        </p:spPr>
      </p:pic>
    </p:spTree>
    <p:extLst>
      <p:ext uri="{BB962C8B-B14F-4D97-AF65-F5344CB8AC3E}">
        <p14:creationId xmlns:p14="http://schemas.microsoft.com/office/powerpoint/2010/main" val="1942822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B3F3-D773-C5BB-36FA-D498E89B8EEF}"/>
              </a:ext>
            </a:extLst>
          </p:cNvPr>
          <p:cNvSpPr>
            <a:spLocks noGrp="1"/>
          </p:cNvSpPr>
          <p:nvPr>
            <p:ph type="title"/>
          </p:nvPr>
        </p:nvSpPr>
        <p:spPr/>
        <p:txBody>
          <a:bodyPr/>
          <a:lstStyle/>
          <a:p>
            <a:r>
              <a:rPr lang="en" dirty="0"/>
              <a:t>Let’s choose a science class</a:t>
            </a:r>
            <a:endParaRPr lang="en-US" dirty="0"/>
          </a:p>
        </p:txBody>
      </p:sp>
      <p:sp>
        <p:nvSpPr>
          <p:cNvPr id="3" name="Text Placeholder 2">
            <a:extLst>
              <a:ext uri="{FF2B5EF4-FFF2-40B4-BE49-F238E27FC236}">
                <a16:creationId xmlns:a16="http://schemas.microsoft.com/office/drawing/2014/main" id="{8CF344D4-46F5-516B-659F-04C0013CD279}"/>
              </a:ext>
            </a:extLst>
          </p:cNvPr>
          <p:cNvSpPr>
            <a:spLocks noGrp="1"/>
          </p:cNvSpPr>
          <p:nvPr>
            <p:ph type="body" idx="1"/>
          </p:nvPr>
        </p:nvSpPr>
        <p:spPr/>
        <p:txBody>
          <a:bodyPr/>
          <a:lstStyle/>
          <a:p>
            <a:pPr marL="0" lvl="0" indent="0" algn="l" rtl="0">
              <a:spcBef>
                <a:spcPts val="0"/>
              </a:spcBef>
              <a:spcAft>
                <a:spcPts val="0"/>
              </a:spcAft>
              <a:buNone/>
            </a:pPr>
            <a:r>
              <a:rPr lang="en-US" dirty="0"/>
              <a:t>Take a science class. You need a full year.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can take Earth Science, Biology, Chemistry, or Physics</a:t>
            </a:r>
          </a:p>
          <a:p>
            <a:pPr marL="0" lvl="0" indent="0" algn="l" rtl="0">
              <a:spcBef>
                <a:spcPts val="1600"/>
              </a:spcBef>
              <a:spcAft>
                <a:spcPts val="0"/>
              </a:spcAft>
              <a:buNone/>
            </a:pPr>
            <a:r>
              <a:rPr lang="en-US" dirty="0"/>
              <a:t>Take science because it will make you more prepared for college </a:t>
            </a:r>
          </a:p>
          <a:p>
            <a:pPr marL="0" lvl="0" indent="0" algn="l" rtl="0">
              <a:spcBef>
                <a:spcPts val="1600"/>
              </a:spcBef>
              <a:spcAft>
                <a:spcPts val="1600"/>
              </a:spcAft>
              <a:buNone/>
            </a:pPr>
            <a:r>
              <a:rPr lang="en-US" dirty="0"/>
              <a:t>Choose two boxes of the same class. </a:t>
            </a:r>
          </a:p>
          <a:p>
            <a:endParaRPr lang="en-US" dirty="0"/>
          </a:p>
        </p:txBody>
      </p:sp>
      <p:pic>
        <p:nvPicPr>
          <p:cNvPr id="11" name="Picture 10">
            <a:extLst>
              <a:ext uri="{FF2B5EF4-FFF2-40B4-BE49-F238E27FC236}">
                <a16:creationId xmlns:a16="http://schemas.microsoft.com/office/drawing/2014/main" id="{47373422-1AA7-7525-84A9-07A3546FBBC1}"/>
              </a:ext>
            </a:extLst>
          </p:cNvPr>
          <p:cNvPicPr>
            <a:picLocks noChangeAspect="1"/>
          </p:cNvPicPr>
          <p:nvPr/>
        </p:nvPicPr>
        <p:blipFill>
          <a:blip r:embed="rId2"/>
          <a:stretch>
            <a:fillRect/>
          </a:stretch>
        </p:blipFill>
        <p:spPr>
          <a:xfrm>
            <a:off x="3218609" y="190500"/>
            <a:ext cx="4333875" cy="4762500"/>
          </a:xfrm>
          <a:prstGeom prst="rect">
            <a:avLst/>
          </a:prstGeom>
        </p:spPr>
      </p:pic>
    </p:spTree>
    <p:extLst>
      <p:ext uri="{BB962C8B-B14F-4D97-AF65-F5344CB8AC3E}">
        <p14:creationId xmlns:p14="http://schemas.microsoft.com/office/powerpoint/2010/main" val="2624140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E5CA-B6BC-E6B4-5A48-82D7DE32BE50}"/>
              </a:ext>
            </a:extLst>
          </p:cNvPr>
          <p:cNvSpPr>
            <a:spLocks noGrp="1"/>
          </p:cNvSpPr>
          <p:nvPr>
            <p:ph type="title"/>
          </p:nvPr>
        </p:nvSpPr>
        <p:spPr>
          <a:xfrm>
            <a:off x="311700" y="-2463994"/>
            <a:ext cx="2808000" cy="7224457"/>
          </a:xfrm>
        </p:spPr>
        <p:txBody>
          <a:bodyPr/>
          <a:lstStyle/>
          <a:p>
            <a:r>
              <a:rPr lang="en-US" dirty="0"/>
              <a:t>You can also take science classes through the GTI!</a:t>
            </a:r>
            <a:br>
              <a:rPr lang="en-US" dirty="0"/>
            </a:br>
            <a:r>
              <a:rPr lang="en-US" dirty="0"/>
              <a:t>They count for more science classes and count for more boxes. Make sure you get your GTI application in if you take these classes. </a:t>
            </a:r>
          </a:p>
        </p:txBody>
      </p:sp>
      <p:sp>
        <p:nvSpPr>
          <p:cNvPr id="3" name="Text Placeholder 2">
            <a:extLst>
              <a:ext uri="{FF2B5EF4-FFF2-40B4-BE49-F238E27FC236}">
                <a16:creationId xmlns:a16="http://schemas.microsoft.com/office/drawing/2014/main" id="{F8A0AB20-86CE-D3E5-AFC8-CCDB615C9621}"/>
              </a:ext>
            </a:extLst>
          </p:cNvPr>
          <p:cNvSpPr>
            <a:spLocks noGrp="1"/>
          </p:cNvSpPr>
          <p:nvPr>
            <p:ph type="body" idx="1"/>
          </p:nvPr>
        </p:nvSpPr>
        <p:spPr/>
        <p:txBody>
          <a:bodyPr/>
          <a:lstStyle/>
          <a:p>
            <a:endParaRPr lang="en-US" dirty="0"/>
          </a:p>
        </p:txBody>
      </p:sp>
      <p:pic>
        <p:nvPicPr>
          <p:cNvPr id="7" name="Picture 6">
            <a:extLst>
              <a:ext uri="{FF2B5EF4-FFF2-40B4-BE49-F238E27FC236}">
                <a16:creationId xmlns:a16="http://schemas.microsoft.com/office/drawing/2014/main" id="{DC4BDA58-86D3-6834-D56D-9208F75A4536}"/>
              </a:ext>
            </a:extLst>
          </p:cNvPr>
          <p:cNvPicPr>
            <a:picLocks noChangeAspect="1"/>
          </p:cNvPicPr>
          <p:nvPr/>
        </p:nvPicPr>
        <p:blipFill>
          <a:blip r:embed="rId2"/>
          <a:stretch>
            <a:fillRect/>
          </a:stretch>
        </p:blipFill>
        <p:spPr>
          <a:xfrm>
            <a:off x="2980780" y="498717"/>
            <a:ext cx="5667375" cy="3448050"/>
          </a:xfrm>
          <a:prstGeom prst="rect">
            <a:avLst/>
          </a:prstGeom>
        </p:spPr>
      </p:pic>
    </p:spTree>
    <p:extLst>
      <p:ext uri="{BB962C8B-B14F-4D97-AF65-F5344CB8AC3E}">
        <p14:creationId xmlns:p14="http://schemas.microsoft.com/office/powerpoint/2010/main" val="775205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721E-77C2-7932-0CC7-2E81F539089D}"/>
              </a:ext>
            </a:extLst>
          </p:cNvPr>
          <p:cNvSpPr>
            <a:spLocks noGrp="1"/>
          </p:cNvSpPr>
          <p:nvPr>
            <p:ph type="title"/>
          </p:nvPr>
        </p:nvSpPr>
        <p:spPr/>
        <p:txBody>
          <a:bodyPr/>
          <a:lstStyle/>
          <a:p>
            <a:r>
              <a:rPr lang="en" dirty="0"/>
              <a:t>Let’s choose a math class</a:t>
            </a:r>
            <a:endParaRPr lang="en-US" dirty="0"/>
          </a:p>
        </p:txBody>
      </p:sp>
      <p:sp>
        <p:nvSpPr>
          <p:cNvPr id="3" name="Text Placeholder 2">
            <a:extLst>
              <a:ext uri="{FF2B5EF4-FFF2-40B4-BE49-F238E27FC236}">
                <a16:creationId xmlns:a16="http://schemas.microsoft.com/office/drawing/2014/main" id="{17B2ED64-2493-DDAC-CE3F-9E6FB205196A}"/>
              </a:ext>
            </a:extLst>
          </p:cNvPr>
          <p:cNvSpPr>
            <a:spLocks noGrp="1"/>
          </p:cNvSpPr>
          <p:nvPr>
            <p:ph type="body" idx="1"/>
          </p:nvPr>
        </p:nvSpPr>
        <p:spPr/>
        <p:txBody>
          <a:bodyPr/>
          <a:lstStyle/>
          <a:p>
            <a:pPr marL="0" lvl="0" indent="0" algn="l" rtl="0">
              <a:spcBef>
                <a:spcPts val="0"/>
              </a:spcBef>
              <a:spcAft>
                <a:spcPts val="0"/>
              </a:spcAft>
              <a:buNone/>
            </a:pPr>
            <a:r>
              <a:rPr lang="en-US" dirty="0"/>
              <a:t>Choose a math class</a:t>
            </a:r>
          </a:p>
          <a:p>
            <a:pPr marL="0" lvl="0" indent="0" algn="l" rtl="0">
              <a:spcBef>
                <a:spcPts val="1600"/>
              </a:spcBef>
              <a:spcAft>
                <a:spcPts val="0"/>
              </a:spcAft>
              <a:buNone/>
            </a:pPr>
            <a:r>
              <a:rPr lang="en-US" dirty="0"/>
              <a:t>Secondary Math 1</a:t>
            </a:r>
          </a:p>
          <a:p>
            <a:pPr marL="0" indent="0">
              <a:spcBef>
                <a:spcPts val="1600"/>
              </a:spcBef>
              <a:buNone/>
            </a:pPr>
            <a:r>
              <a:rPr lang="en-US" dirty="0"/>
              <a:t>Secondary Math 1 Honors</a:t>
            </a:r>
          </a:p>
          <a:p>
            <a:pPr marL="0" lvl="0" indent="0" algn="l" rtl="0">
              <a:spcBef>
                <a:spcPts val="1600"/>
              </a:spcBef>
              <a:spcAft>
                <a:spcPts val="0"/>
              </a:spcAft>
              <a:buNone/>
            </a:pPr>
            <a:r>
              <a:rPr lang="en-US" dirty="0"/>
              <a:t>Secondary Math 2 Honors</a:t>
            </a:r>
          </a:p>
          <a:p>
            <a:pPr marL="0" lvl="0" indent="0" algn="l" rtl="0">
              <a:spcBef>
                <a:spcPts val="1600"/>
              </a:spcBef>
              <a:spcAft>
                <a:spcPts val="0"/>
              </a:spcAft>
              <a:buNone/>
            </a:pPr>
            <a:r>
              <a:rPr lang="en-US" dirty="0"/>
              <a:t>Choose two boxes of the same class</a:t>
            </a:r>
          </a:p>
        </p:txBody>
      </p:sp>
      <p:pic>
        <p:nvPicPr>
          <p:cNvPr id="5" name="Picture 4">
            <a:extLst>
              <a:ext uri="{FF2B5EF4-FFF2-40B4-BE49-F238E27FC236}">
                <a16:creationId xmlns:a16="http://schemas.microsoft.com/office/drawing/2014/main" id="{8EC68CE0-B9CB-B1E1-07C4-2365DF18993B}"/>
              </a:ext>
            </a:extLst>
          </p:cNvPr>
          <p:cNvPicPr>
            <a:picLocks noChangeAspect="1"/>
          </p:cNvPicPr>
          <p:nvPr/>
        </p:nvPicPr>
        <p:blipFill>
          <a:blip r:embed="rId2"/>
          <a:stretch>
            <a:fillRect/>
          </a:stretch>
        </p:blipFill>
        <p:spPr>
          <a:xfrm>
            <a:off x="3418857" y="772470"/>
            <a:ext cx="5000625" cy="2705100"/>
          </a:xfrm>
          <a:prstGeom prst="rect">
            <a:avLst/>
          </a:prstGeom>
        </p:spPr>
      </p:pic>
    </p:spTree>
    <p:extLst>
      <p:ext uri="{BB962C8B-B14F-4D97-AF65-F5344CB8AC3E}">
        <p14:creationId xmlns:p14="http://schemas.microsoft.com/office/powerpoint/2010/main" val="217059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s heads on a blue background&#10;&#10;Description automatically generated">
            <a:extLst>
              <a:ext uri="{FF2B5EF4-FFF2-40B4-BE49-F238E27FC236}">
                <a16:creationId xmlns:a16="http://schemas.microsoft.com/office/drawing/2014/main" id="{331E784E-EBC8-66D2-7322-98BD837C99F9}"/>
              </a:ext>
            </a:extLst>
          </p:cNvPr>
          <p:cNvPicPr>
            <a:picLocks noChangeAspect="1"/>
          </p:cNvPicPr>
          <p:nvPr/>
        </p:nvPicPr>
        <p:blipFill>
          <a:blip r:embed="rId2"/>
          <a:stretch>
            <a:fillRect/>
          </a:stretch>
        </p:blipFill>
        <p:spPr>
          <a:xfrm>
            <a:off x="0" y="18189"/>
            <a:ext cx="9144000" cy="5107121"/>
          </a:xfrm>
          <a:prstGeom prst="rect">
            <a:avLst/>
          </a:prstGeom>
        </p:spPr>
      </p:pic>
    </p:spTree>
    <p:extLst>
      <p:ext uri="{BB962C8B-B14F-4D97-AF65-F5344CB8AC3E}">
        <p14:creationId xmlns:p14="http://schemas.microsoft.com/office/powerpoint/2010/main" val="1381977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E565-7118-B012-A2D4-C4EE2202AA89}"/>
              </a:ext>
            </a:extLst>
          </p:cNvPr>
          <p:cNvSpPr>
            <a:spLocks noGrp="1"/>
          </p:cNvSpPr>
          <p:nvPr>
            <p:ph type="title"/>
          </p:nvPr>
        </p:nvSpPr>
        <p:spPr/>
        <p:txBody>
          <a:bodyPr/>
          <a:lstStyle/>
          <a:p>
            <a:r>
              <a:rPr lang="en-US" dirty="0"/>
              <a:t>Take Freshman Success or AVID</a:t>
            </a:r>
          </a:p>
        </p:txBody>
      </p:sp>
      <p:sp>
        <p:nvSpPr>
          <p:cNvPr id="3" name="Text Placeholder 2">
            <a:extLst>
              <a:ext uri="{FF2B5EF4-FFF2-40B4-BE49-F238E27FC236}">
                <a16:creationId xmlns:a16="http://schemas.microsoft.com/office/drawing/2014/main" id="{80ADF80B-F9A0-F267-5075-A82FBD772F86}"/>
              </a:ext>
            </a:extLst>
          </p:cNvPr>
          <p:cNvSpPr>
            <a:spLocks noGrp="1"/>
          </p:cNvSpPr>
          <p:nvPr>
            <p:ph type="body" idx="1"/>
          </p:nvPr>
        </p:nvSpPr>
        <p:spPr/>
        <p:txBody>
          <a:bodyPr/>
          <a:lstStyle/>
          <a:p>
            <a:r>
              <a:rPr lang="en-US" dirty="0"/>
              <a:t>Freshman Success is a class where you will learn about how to be successful in high school– students will learn how to communicate with teachers and check grades weekly</a:t>
            </a:r>
          </a:p>
          <a:p>
            <a:pPr marL="152400" indent="0">
              <a:buNone/>
            </a:pPr>
            <a:endParaRPr lang="en-US" dirty="0"/>
          </a:p>
          <a:p>
            <a:r>
              <a:rPr lang="en-US" dirty="0"/>
              <a:t>AVID is a class where you will learn organization and note taking skills. Students will also learn about leadership skills. Students taking AVID should plan to take an Honors or AP class. </a:t>
            </a:r>
          </a:p>
        </p:txBody>
      </p:sp>
      <p:pic>
        <p:nvPicPr>
          <p:cNvPr id="5" name="Picture 4">
            <a:extLst>
              <a:ext uri="{FF2B5EF4-FFF2-40B4-BE49-F238E27FC236}">
                <a16:creationId xmlns:a16="http://schemas.microsoft.com/office/drawing/2014/main" id="{52DB3AE7-21AE-7C23-7234-2235684170AC}"/>
              </a:ext>
            </a:extLst>
          </p:cNvPr>
          <p:cNvPicPr>
            <a:picLocks noChangeAspect="1"/>
          </p:cNvPicPr>
          <p:nvPr/>
        </p:nvPicPr>
        <p:blipFill>
          <a:blip r:embed="rId2"/>
          <a:stretch>
            <a:fillRect/>
          </a:stretch>
        </p:blipFill>
        <p:spPr>
          <a:xfrm>
            <a:off x="4166606" y="1073562"/>
            <a:ext cx="4314825" cy="1809750"/>
          </a:xfrm>
          <a:prstGeom prst="rect">
            <a:avLst/>
          </a:prstGeom>
        </p:spPr>
      </p:pic>
    </p:spTree>
    <p:extLst>
      <p:ext uri="{BB962C8B-B14F-4D97-AF65-F5344CB8AC3E}">
        <p14:creationId xmlns:p14="http://schemas.microsoft.com/office/powerpoint/2010/main" val="2707264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3801-A1B9-5D7D-ACEB-A1FA50179D8A}"/>
              </a:ext>
            </a:extLst>
          </p:cNvPr>
          <p:cNvSpPr>
            <a:spLocks noGrp="1"/>
          </p:cNvSpPr>
          <p:nvPr>
            <p:ph type="title"/>
          </p:nvPr>
        </p:nvSpPr>
        <p:spPr/>
        <p:txBody>
          <a:bodyPr/>
          <a:lstStyle/>
          <a:p>
            <a:r>
              <a:rPr lang="en" dirty="0"/>
              <a:t>Two Classes You Should Consider Taking</a:t>
            </a:r>
            <a:endParaRPr lang="en-US" dirty="0"/>
          </a:p>
        </p:txBody>
      </p:sp>
      <p:sp>
        <p:nvSpPr>
          <p:cNvPr id="3" name="Text Placeholder 2">
            <a:extLst>
              <a:ext uri="{FF2B5EF4-FFF2-40B4-BE49-F238E27FC236}">
                <a16:creationId xmlns:a16="http://schemas.microsoft.com/office/drawing/2014/main" id="{6D03B6D3-3337-6D41-7375-0E0B2FB2ACCF}"/>
              </a:ext>
            </a:extLst>
          </p:cNvPr>
          <p:cNvSpPr>
            <a:spLocks noGrp="1"/>
          </p:cNvSpPr>
          <p:nvPr>
            <p:ph type="body" idx="1"/>
          </p:nvPr>
        </p:nvSpPr>
        <p:spPr/>
        <p:txBody>
          <a:bodyPr/>
          <a:lstStyle/>
          <a:p>
            <a:pPr marL="0" lvl="0" indent="0" algn="l" rtl="0">
              <a:spcBef>
                <a:spcPts val="0"/>
              </a:spcBef>
              <a:spcAft>
                <a:spcPts val="0"/>
              </a:spcAft>
              <a:buNone/>
            </a:pPr>
            <a:r>
              <a:rPr lang="en-US" dirty="0"/>
              <a:t>Health is required for graduation and you should take it sometime in 9th or 10th. It is a half year</a:t>
            </a:r>
          </a:p>
          <a:p>
            <a:pPr marL="0" lvl="0" indent="0" algn="l" rtl="0">
              <a:spcBef>
                <a:spcPts val="1600"/>
              </a:spcBef>
              <a:spcAft>
                <a:spcPts val="0"/>
              </a:spcAft>
              <a:buNone/>
            </a:pPr>
            <a:r>
              <a:rPr lang="en-US" dirty="0"/>
              <a:t>Business Office Specialist or Exploring Computer Science is your Digital Studies credit. You should take one during 9th or 10th. It’s a half year. </a:t>
            </a:r>
          </a:p>
          <a:p>
            <a:endParaRPr lang="en-US" dirty="0"/>
          </a:p>
        </p:txBody>
      </p:sp>
      <p:pic>
        <p:nvPicPr>
          <p:cNvPr id="5" name="Picture 4">
            <a:extLst>
              <a:ext uri="{FF2B5EF4-FFF2-40B4-BE49-F238E27FC236}">
                <a16:creationId xmlns:a16="http://schemas.microsoft.com/office/drawing/2014/main" id="{0EE23E22-133A-E681-586D-1B1FB34969B9}"/>
              </a:ext>
            </a:extLst>
          </p:cNvPr>
          <p:cNvPicPr>
            <a:picLocks noChangeAspect="1"/>
          </p:cNvPicPr>
          <p:nvPr/>
        </p:nvPicPr>
        <p:blipFill>
          <a:blip r:embed="rId2"/>
          <a:stretch>
            <a:fillRect/>
          </a:stretch>
        </p:blipFill>
        <p:spPr>
          <a:xfrm>
            <a:off x="4943875" y="933450"/>
            <a:ext cx="2676525" cy="1352550"/>
          </a:xfrm>
          <a:prstGeom prst="rect">
            <a:avLst/>
          </a:prstGeom>
        </p:spPr>
      </p:pic>
    </p:spTree>
    <p:extLst>
      <p:ext uri="{BB962C8B-B14F-4D97-AF65-F5344CB8AC3E}">
        <p14:creationId xmlns:p14="http://schemas.microsoft.com/office/powerpoint/2010/main" val="3088785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E3B9-FD06-826D-42D5-418F9E6EE70F}"/>
              </a:ext>
            </a:extLst>
          </p:cNvPr>
          <p:cNvSpPr>
            <a:spLocks noGrp="1"/>
          </p:cNvSpPr>
          <p:nvPr>
            <p:ph type="title"/>
          </p:nvPr>
        </p:nvSpPr>
        <p:spPr/>
        <p:txBody>
          <a:bodyPr/>
          <a:lstStyle/>
          <a:p>
            <a:r>
              <a:rPr lang="en" dirty="0"/>
              <a:t>Take or continue with a Foreign Language</a:t>
            </a:r>
            <a:endParaRPr lang="en-US" dirty="0"/>
          </a:p>
        </p:txBody>
      </p:sp>
      <p:sp>
        <p:nvSpPr>
          <p:cNvPr id="3" name="Text Placeholder 2">
            <a:extLst>
              <a:ext uri="{FF2B5EF4-FFF2-40B4-BE49-F238E27FC236}">
                <a16:creationId xmlns:a16="http://schemas.microsoft.com/office/drawing/2014/main" id="{ECA22BCF-52DF-9C11-2B54-AB9EFFF9ED0D}"/>
              </a:ext>
            </a:extLst>
          </p:cNvPr>
          <p:cNvSpPr>
            <a:spLocks noGrp="1"/>
          </p:cNvSpPr>
          <p:nvPr>
            <p:ph type="body" idx="1"/>
          </p:nvPr>
        </p:nvSpPr>
        <p:spPr>
          <a:xfrm>
            <a:off x="311700" y="1391378"/>
            <a:ext cx="2515262" cy="3179400"/>
          </a:xfrm>
        </p:spPr>
        <p:txBody>
          <a:bodyPr/>
          <a:lstStyle/>
          <a:p>
            <a:pPr marL="0" lvl="0" indent="0" algn="l" rtl="0">
              <a:spcBef>
                <a:spcPts val="0"/>
              </a:spcBef>
              <a:spcAft>
                <a:spcPts val="0"/>
              </a:spcAft>
              <a:buNone/>
            </a:pPr>
            <a:r>
              <a:rPr lang="en-US" dirty="0"/>
              <a:t>Foreign Language is a good idea for college.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Granger has four languages: French, Japanese, Sign Language, and Spanish</a:t>
            </a:r>
          </a:p>
          <a:p>
            <a:pPr marL="0" lvl="0" indent="0" algn="l" rtl="0">
              <a:spcBef>
                <a:spcPts val="1600"/>
              </a:spcBef>
              <a:spcAft>
                <a:spcPts val="0"/>
              </a:spcAft>
              <a:buNone/>
            </a:pPr>
            <a:r>
              <a:rPr lang="en-US" dirty="0"/>
              <a:t>You can also continue with a language you have taken previously</a:t>
            </a:r>
          </a:p>
          <a:p>
            <a:pPr marL="0" lvl="0" indent="0" algn="l" rtl="0">
              <a:spcBef>
                <a:spcPts val="1600"/>
              </a:spcBef>
              <a:spcAft>
                <a:spcPts val="0"/>
              </a:spcAft>
              <a:buNone/>
            </a:pPr>
            <a:r>
              <a:rPr lang="en-US" dirty="0"/>
              <a:t>Two years of the same foreign language better prepares you for college</a:t>
            </a:r>
          </a:p>
          <a:p>
            <a:endParaRPr lang="en-US" dirty="0"/>
          </a:p>
        </p:txBody>
      </p:sp>
      <p:pic>
        <p:nvPicPr>
          <p:cNvPr id="5" name="Picture 4">
            <a:extLst>
              <a:ext uri="{FF2B5EF4-FFF2-40B4-BE49-F238E27FC236}">
                <a16:creationId xmlns:a16="http://schemas.microsoft.com/office/drawing/2014/main" id="{9C0565EA-CCB6-4CC9-E912-F733588F36ED}"/>
              </a:ext>
            </a:extLst>
          </p:cNvPr>
          <p:cNvPicPr>
            <a:picLocks noChangeAspect="1"/>
          </p:cNvPicPr>
          <p:nvPr/>
        </p:nvPicPr>
        <p:blipFill>
          <a:blip r:embed="rId2"/>
          <a:stretch>
            <a:fillRect/>
          </a:stretch>
        </p:blipFill>
        <p:spPr>
          <a:xfrm>
            <a:off x="2941927" y="188464"/>
            <a:ext cx="3102907" cy="2863026"/>
          </a:xfrm>
          <a:prstGeom prst="rect">
            <a:avLst/>
          </a:prstGeom>
        </p:spPr>
      </p:pic>
      <p:pic>
        <p:nvPicPr>
          <p:cNvPr id="7" name="Picture 6">
            <a:extLst>
              <a:ext uri="{FF2B5EF4-FFF2-40B4-BE49-F238E27FC236}">
                <a16:creationId xmlns:a16="http://schemas.microsoft.com/office/drawing/2014/main" id="{2BA964AE-453B-0C9B-2630-1B440070DB1C}"/>
              </a:ext>
            </a:extLst>
          </p:cNvPr>
          <p:cNvPicPr>
            <a:picLocks noChangeAspect="1"/>
          </p:cNvPicPr>
          <p:nvPr/>
        </p:nvPicPr>
        <p:blipFill>
          <a:blip r:embed="rId3"/>
          <a:stretch>
            <a:fillRect/>
          </a:stretch>
        </p:blipFill>
        <p:spPr>
          <a:xfrm>
            <a:off x="2941926" y="3045188"/>
            <a:ext cx="2956303" cy="746876"/>
          </a:xfrm>
          <a:prstGeom prst="rect">
            <a:avLst/>
          </a:prstGeom>
        </p:spPr>
      </p:pic>
      <p:pic>
        <p:nvPicPr>
          <p:cNvPr id="9" name="Picture 8">
            <a:extLst>
              <a:ext uri="{FF2B5EF4-FFF2-40B4-BE49-F238E27FC236}">
                <a16:creationId xmlns:a16="http://schemas.microsoft.com/office/drawing/2014/main" id="{DEA21848-8865-E957-080D-EEE1C57B990B}"/>
              </a:ext>
            </a:extLst>
          </p:cNvPr>
          <p:cNvPicPr>
            <a:picLocks noChangeAspect="1"/>
          </p:cNvPicPr>
          <p:nvPr/>
        </p:nvPicPr>
        <p:blipFill>
          <a:blip r:embed="rId4"/>
          <a:stretch>
            <a:fillRect/>
          </a:stretch>
        </p:blipFill>
        <p:spPr>
          <a:xfrm>
            <a:off x="5931388" y="0"/>
            <a:ext cx="3212612" cy="5143500"/>
          </a:xfrm>
          <a:prstGeom prst="rect">
            <a:avLst/>
          </a:prstGeom>
        </p:spPr>
      </p:pic>
    </p:spTree>
    <p:extLst>
      <p:ext uri="{BB962C8B-B14F-4D97-AF65-F5344CB8AC3E}">
        <p14:creationId xmlns:p14="http://schemas.microsoft.com/office/powerpoint/2010/main" val="1554836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8D4D-8708-BDD7-2D2D-ED70DBDC4FB0}"/>
              </a:ext>
            </a:extLst>
          </p:cNvPr>
          <p:cNvSpPr>
            <a:spLocks noGrp="1"/>
          </p:cNvSpPr>
          <p:nvPr>
            <p:ph type="title"/>
          </p:nvPr>
        </p:nvSpPr>
        <p:spPr/>
        <p:txBody>
          <a:bodyPr/>
          <a:lstStyle/>
          <a:p>
            <a:r>
              <a:rPr lang="en" dirty="0"/>
              <a:t>Now go ahead and choose your classes</a:t>
            </a:r>
            <a:endParaRPr lang="en-US" dirty="0"/>
          </a:p>
        </p:txBody>
      </p:sp>
      <p:sp>
        <p:nvSpPr>
          <p:cNvPr id="3" name="Text Placeholder 2">
            <a:extLst>
              <a:ext uri="{FF2B5EF4-FFF2-40B4-BE49-F238E27FC236}">
                <a16:creationId xmlns:a16="http://schemas.microsoft.com/office/drawing/2014/main" id="{9456DC91-661F-C06D-B884-00C55EE40037}"/>
              </a:ext>
            </a:extLst>
          </p:cNvPr>
          <p:cNvSpPr>
            <a:spLocks noGrp="1"/>
          </p:cNvSpPr>
          <p:nvPr>
            <p:ph type="body" idx="1"/>
          </p:nvPr>
        </p:nvSpPr>
        <p:spPr/>
        <p:txBody>
          <a:bodyPr/>
          <a:lstStyle/>
          <a:p>
            <a:pPr marL="0" lvl="0" indent="0" algn="l" rtl="0">
              <a:spcBef>
                <a:spcPts val="0"/>
              </a:spcBef>
              <a:spcAft>
                <a:spcPts val="0"/>
              </a:spcAft>
              <a:buNone/>
            </a:pPr>
            <a:r>
              <a:rPr lang="en-US" dirty="0"/>
              <a:t>Make sure you choose sixteen boxes. </a:t>
            </a:r>
          </a:p>
          <a:p>
            <a:pPr marL="0" lvl="0" indent="0" algn="l" rtl="0">
              <a:spcBef>
                <a:spcPts val="1600"/>
              </a:spcBef>
              <a:spcAft>
                <a:spcPts val="0"/>
              </a:spcAft>
              <a:buNone/>
            </a:pPr>
            <a:r>
              <a:rPr lang="en-US" dirty="0"/>
              <a:t>Make sure you are taking classes to graduate. </a:t>
            </a:r>
          </a:p>
          <a:p>
            <a:pPr marL="0" lvl="0" indent="0" algn="l" rtl="0">
              <a:spcBef>
                <a:spcPts val="1600"/>
              </a:spcBef>
              <a:spcAft>
                <a:spcPts val="0"/>
              </a:spcAft>
              <a:buNone/>
            </a:pPr>
            <a:r>
              <a:rPr lang="en-US" dirty="0"/>
              <a:t>Make sure you are taking classes to help you prepare for life after high school. </a:t>
            </a:r>
          </a:p>
          <a:p>
            <a:pPr marL="0" lvl="0" indent="0" algn="l" rtl="0">
              <a:spcBef>
                <a:spcPts val="1600"/>
              </a:spcBef>
              <a:spcAft>
                <a:spcPts val="0"/>
              </a:spcAft>
              <a:buNone/>
            </a:pPr>
            <a:r>
              <a:rPr lang="en-US" dirty="0"/>
              <a:t>Challenge yourself! Get college and career ready!</a:t>
            </a:r>
          </a:p>
          <a:p>
            <a:pPr marL="0" lvl="0" indent="0" algn="l" rtl="0">
              <a:spcBef>
                <a:spcPts val="1600"/>
              </a:spcBef>
              <a:spcAft>
                <a:spcPts val="1600"/>
              </a:spcAft>
              <a:buNone/>
            </a:pPr>
            <a:r>
              <a:rPr lang="en-US" dirty="0"/>
              <a:t>Make the most of your freshman year!</a:t>
            </a:r>
          </a:p>
          <a:p>
            <a:endParaRPr lang="en-US" dirty="0"/>
          </a:p>
        </p:txBody>
      </p:sp>
      <p:pic>
        <p:nvPicPr>
          <p:cNvPr id="5" name="Picture 4">
            <a:extLst>
              <a:ext uri="{FF2B5EF4-FFF2-40B4-BE49-F238E27FC236}">
                <a16:creationId xmlns:a16="http://schemas.microsoft.com/office/drawing/2014/main" id="{958F2D74-BC4E-37A4-EBF5-807938727C7B}"/>
              </a:ext>
            </a:extLst>
          </p:cNvPr>
          <p:cNvPicPr>
            <a:picLocks noChangeAspect="1"/>
          </p:cNvPicPr>
          <p:nvPr/>
        </p:nvPicPr>
        <p:blipFill>
          <a:blip r:embed="rId2"/>
          <a:stretch>
            <a:fillRect/>
          </a:stretch>
        </p:blipFill>
        <p:spPr>
          <a:xfrm>
            <a:off x="4177677" y="0"/>
            <a:ext cx="4348523" cy="5143500"/>
          </a:xfrm>
          <a:prstGeom prst="rect">
            <a:avLst/>
          </a:prstGeom>
        </p:spPr>
      </p:pic>
    </p:spTree>
    <p:extLst>
      <p:ext uri="{BB962C8B-B14F-4D97-AF65-F5344CB8AC3E}">
        <p14:creationId xmlns:p14="http://schemas.microsoft.com/office/powerpoint/2010/main" val="3814001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66E62-DAFB-6845-9DE4-8C2EB9F4F404}"/>
              </a:ext>
            </a:extLst>
          </p:cNvPr>
          <p:cNvSpPr>
            <a:spLocks noGrp="1"/>
          </p:cNvSpPr>
          <p:nvPr>
            <p:ph type="title"/>
          </p:nvPr>
        </p:nvSpPr>
        <p:spPr/>
        <p:txBody>
          <a:bodyPr/>
          <a:lstStyle/>
          <a:p>
            <a:r>
              <a:rPr lang="en-US" dirty="0"/>
              <a:t>Don’t Forget</a:t>
            </a:r>
          </a:p>
        </p:txBody>
      </p:sp>
      <p:sp>
        <p:nvSpPr>
          <p:cNvPr id="3" name="Text Placeholder 2">
            <a:extLst>
              <a:ext uri="{FF2B5EF4-FFF2-40B4-BE49-F238E27FC236}">
                <a16:creationId xmlns:a16="http://schemas.microsoft.com/office/drawing/2014/main" id="{B8B758D8-9FEB-9A01-2B5D-70BE1683D79C}"/>
              </a:ext>
            </a:extLst>
          </p:cNvPr>
          <p:cNvSpPr>
            <a:spLocks noGrp="1"/>
          </p:cNvSpPr>
          <p:nvPr>
            <p:ph type="body" idx="1"/>
          </p:nvPr>
        </p:nvSpPr>
        <p:spPr/>
        <p:txBody>
          <a:bodyPr/>
          <a:lstStyle/>
          <a:p>
            <a:pPr marL="152400" indent="0">
              <a:buNone/>
            </a:pPr>
            <a:r>
              <a:rPr lang="en-US" sz="2800" dirty="0"/>
              <a:t>Make sure you choose alternates in case classes get cancelled or are full. </a:t>
            </a:r>
          </a:p>
          <a:p>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B3A506B3-E628-85EF-A1F0-A433FA71C4CC}"/>
              </a:ext>
            </a:extLst>
          </p:cNvPr>
          <p:cNvPicPr>
            <a:picLocks noChangeAspect="1"/>
          </p:cNvPicPr>
          <p:nvPr/>
        </p:nvPicPr>
        <p:blipFill>
          <a:blip r:embed="rId2"/>
          <a:stretch>
            <a:fillRect/>
          </a:stretch>
        </p:blipFill>
        <p:spPr>
          <a:xfrm>
            <a:off x="4256334" y="0"/>
            <a:ext cx="3814281" cy="5143500"/>
          </a:xfrm>
          <a:prstGeom prst="rect">
            <a:avLst/>
          </a:prstGeom>
        </p:spPr>
      </p:pic>
    </p:spTree>
    <p:extLst>
      <p:ext uri="{BB962C8B-B14F-4D97-AF65-F5344CB8AC3E}">
        <p14:creationId xmlns:p14="http://schemas.microsoft.com/office/powerpoint/2010/main" val="1804762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C396-4831-0550-407C-60D822E5F9C1}"/>
              </a:ext>
            </a:extLst>
          </p:cNvPr>
          <p:cNvSpPr>
            <a:spLocks noGrp="1"/>
          </p:cNvSpPr>
          <p:nvPr>
            <p:ph type="title"/>
          </p:nvPr>
        </p:nvSpPr>
        <p:spPr/>
        <p:txBody>
          <a:bodyPr/>
          <a:lstStyle/>
          <a:p>
            <a:r>
              <a:rPr lang="en-US" dirty="0"/>
              <a:t>Now CHECK YOUR EMAIL</a:t>
            </a:r>
          </a:p>
        </p:txBody>
      </p:sp>
      <p:sp>
        <p:nvSpPr>
          <p:cNvPr id="3" name="Text Placeholder 2">
            <a:extLst>
              <a:ext uri="{FF2B5EF4-FFF2-40B4-BE49-F238E27FC236}">
                <a16:creationId xmlns:a16="http://schemas.microsoft.com/office/drawing/2014/main" id="{A4C01921-82BD-DB73-98E5-CFB44FE2F49C}"/>
              </a:ext>
            </a:extLst>
          </p:cNvPr>
          <p:cNvSpPr>
            <a:spLocks noGrp="1"/>
          </p:cNvSpPr>
          <p:nvPr>
            <p:ph type="body" idx="1"/>
          </p:nvPr>
        </p:nvSpPr>
        <p:spPr/>
        <p:txBody>
          <a:bodyPr/>
          <a:lstStyle/>
          <a:p>
            <a:r>
              <a:rPr lang="en-US" sz="1800" dirty="0"/>
              <a:t>You will receive an email of the classes you chose</a:t>
            </a:r>
          </a:p>
          <a:p>
            <a:r>
              <a:rPr lang="en-US" sz="1800" dirty="0"/>
              <a:t>YOU’RE NOT DONE YET!</a:t>
            </a:r>
          </a:p>
          <a:p>
            <a:r>
              <a:rPr lang="en-US" sz="1800" dirty="0"/>
              <a:t>After you get the email you will need to log into FOCUS and enter your choices there!</a:t>
            </a:r>
          </a:p>
        </p:txBody>
      </p:sp>
      <p:sp>
        <p:nvSpPr>
          <p:cNvPr id="4" name="Text Placeholder 3">
            <a:extLst>
              <a:ext uri="{FF2B5EF4-FFF2-40B4-BE49-F238E27FC236}">
                <a16:creationId xmlns:a16="http://schemas.microsoft.com/office/drawing/2014/main" id="{D3188975-FBD0-6382-09E2-89AE700EFBE8}"/>
              </a:ext>
            </a:extLst>
          </p:cNvPr>
          <p:cNvSpPr>
            <a:spLocks noGrp="1"/>
          </p:cNvSpPr>
          <p:nvPr>
            <p:ph type="body" idx="2"/>
          </p:nvPr>
        </p:nvSpPr>
        <p:spPr/>
        <p:txBody>
          <a:bodyPr/>
          <a:lstStyle/>
          <a:p>
            <a:endParaRPr lang="en-US" dirty="0"/>
          </a:p>
        </p:txBody>
      </p:sp>
      <p:pic>
        <p:nvPicPr>
          <p:cNvPr id="8" name="Picture 7">
            <a:extLst>
              <a:ext uri="{FF2B5EF4-FFF2-40B4-BE49-F238E27FC236}">
                <a16:creationId xmlns:a16="http://schemas.microsoft.com/office/drawing/2014/main" id="{D8B54F54-3148-7E04-39F1-33063148CA11}"/>
              </a:ext>
            </a:extLst>
          </p:cNvPr>
          <p:cNvPicPr>
            <a:picLocks noChangeAspect="1"/>
          </p:cNvPicPr>
          <p:nvPr/>
        </p:nvPicPr>
        <p:blipFill>
          <a:blip r:embed="rId2"/>
          <a:stretch>
            <a:fillRect/>
          </a:stretch>
        </p:blipFill>
        <p:spPr>
          <a:xfrm>
            <a:off x="4973719" y="934589"/>
            <a:ext cx="3123258" cy="3852172"/>
          </a:xfrm>
          <a:prstGeom prst="rect">
            <a:avLst/>
          </a:prstGeom>
        </p:spPr>
      </p:pic>
    </p:spTree>
    <p:extLst>
      <p:ext uri="{BB962C8B-B14F-4D97-AF65-F5344CB8AC3E}">
        <p14:creationId xmlns:p14="http://schemas.microsoft.com/office/powerpoint/2010/main" val="84036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A2333-4F96-0307-B9E1-314A2D51127D}"/>
              </a:ext>
            </a:extLst>
          </p:cNvPr>
          <p:cNvSpPr>
            <a:spLocks noGrp="1"/>
          </p:cNvSpPr>
          <p:nvPr>
            <p:ph type="title"/>
          </p:nvPr>
        </p:nvSpPr>
        <p:spPr/>
        <p:txBody>
          <a:bodyPr/>
          <a:lstStyle/>
          <a:p>
            <a:r>
              <a:rPr lang="en-US" dirty="0"/>
              <a:t>Now go to FOCUS and log in and go to class requests</a:t>
            </a:r>
          </a:p>
        </p:txBody>
      </p:sp>
      <p:sp>
        <p:nvSpPr>
          <p:cNvPr id="3" name="Text Placeholder 2">
            <a:extLst>
              <a:ext uri="{FF2B5EF4-FFF2-40B4-BE49-F238E27FC236}">
                <a16:creationId xmlns:a16="http://schemas.microsoft.com/office/drawing/2014/main" id="{F3FA8D32-C071-0E48-32D1-B2414C16831F}"/>
              </a:ext>
            </a:extLst>
          </p:cNvPr>
          <p:cNvSpPr>
            <a:spLocks noGrp="1"/>
          </p:cNvSpPr>
          <p:nvPr>
            <p:ph type="body" idx="1"/>
          </p:nvPr>
        </p:nvSpPr>
        <p:spPr/>
        <p:txBody>
          <a:bodyPr/>
          <a:lstStyle/>
          <a:p>
            <a:r>
              <a:rPr lang="en-US" dirty="0"/>
              <a:t>You will then need to go to </a:t>
            </a:r>
          </a:p>
        </p:txBody>
      </p:sp>
      <p:pic>
        <p:nvPicPr>
          <p:cNvPr id="5" name="Picture 4">
            <a:extLst>
              <a:ext uri="{FF2B5EF4-FFF2-40B4-BE49-F238E27FC236}">
                <a16:creationId xmlns:a16="http://schemas.microsoft.com/office/drawing/2014/main" id="{5523D679-E9D3-2F98-432F-F2C6843FD90A}"/>
              </a:ext>
            </a:extLst>
          </p:cNvPr>
          <p:cNvPicPr>
            <a:picLocks noChangeAspect="1"/>
          </p:cNvPicPr>
          <p:nvPr/>
        </p:nvPicPr>
        <p:blipFill>
          <a:blip r:embed="rId2"/>
          <a:stretch>
            <a:fillRect/>
          </a:stretch>
        </p:blipFill>
        <p:spPr>
          <a:xfrm>
            <a:off x="311700" y="1311300"/>
            <a:ext cx="8659906" cy="3214731"/>
          </a:xfrm>
          <a:prstGeom prst="rect">
            <a:avLst/>
          </a:prstGeom>
        </p:spPr>
      </p:pic>
      <p:pic>
        <p:nvPicPr>
          <p:cNvPr id="7" name="Picture 6">
            <a:extLst>
              <a:ext uri="{FF2B5EF4-FFF2-40B4-BE49-F238E27FC236}">
                <a16:creationId xmlns:a16="http://schemas.microsoft.com/office/drawing/2014/main" id="{7BA742BD-FDC2-410D-5D91-02FA468B359D}"/>
              </a:ext>
            </a:extLst>
          </p:cNvPr>
          <p:cNvPicPr>
            <a:picLocks noChangeAspect="1"/>
          </p:cNvPicPr>
          <p:nvPr/>
        </p:nvPicPr>
        <p:blipFill>
          <a:blip r:embed="rId3"/>
          <a:stretch>
            <a:fillRect/>
          </a:stretch>
        </p:blipFill>
        <p:spPr>
          <a:xfrm>
            <a:off x="2973975" y="127377"/>
            <a:ext cx="6100653" cy="714375"/>
          </a:xfrm>
          <a:prstGeom prst="rect">
            <a:avLst/>
          </a:prstGeom>
        </p:spPr>
      </p:pic>
      <p:sp>
        <p:nvSpPr>
          <p:cNvPr id="9" name="Arrow: Left 8">
            <a:extLst>
              <a:ext uri="{FF2B5EF4-FFF2-40B4-BE49-F238E27FC236}">
                <a16:creationId xmlns:a16="http://schemas.microsoft.com/office/drawing/2014/main" id="{3F23294C-55E1-6141-7EBA-5C70B2869732}"/>
              </a:ext>
            </a:extLst>
          </p:cNvPr>
          <p:cNvSpPr/>
          <p:nvPr/>
        </p:nvSpPr>
        <p:spPr>
          <a:xfrm>
            <a:off x="991182" y="2571750"/>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4006DF-DBA0-A492-B8AA-6E4A68A9AC79}"/>
              </a:ext>
            </a:extLst>
          </p:cNvPr>
          <p:cNvSpPr/>
          <p:nvPr/>
        </p:nvSpPr>
        <p:spPr>
          <a:xfrm>
            <a:off x="3950766" y="1696177"/>
            <a:ext cx="223365" cy="2931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1011B87-C76A-55CF-A0CE-C541DF8278A5}"/>
              </a:ext>
            </a:extLst>
          </p:cNvPr>
          <p:cNvSpPr/>
          <p:nvPr/>
        </p:nvSpPr>
        <p:spPr>
          <a:xfrm>
            <a:off x="7280299" y="272226"/>
            <a:ext cx="1368110" cy="55143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90DEF56-F8BB-C86F-2F30-926BC162FCBE}"/>
              </a:ext>
            </a:extLst>
          </p:cNvPr>
          <p:cNvSpPr/>
          <p:nvPr/>
        </p:nvSpPr>
        <p:spPr>
          <a:xfrm>
            <a:off x="7775890" y="1214547"/>
            <a:ext cx="1368110" cy="5723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599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6706-020C-B084-0116-1EBA7CDBEE0E}"/>
              </a:ext>
            </a:extLst>
          </p:cNvPr>
          <p:cNvSpPr>
            <a:spLocks noGrp="1"/>
          </p:cNvSpPr>
          <p:nvPr>
            <p:ph type="title"/>
          </p:nvPr>
        </p:nvSpPr>
        <p:spPr/>
        <p:txBody>
          <a:bodyPr/>
          <a:lstStyle/>
          <a:p>
            <a:br>
              <a:rPr lang="en-US" dirty="0"/>
            </a:br>
            <a:br>
              <a:rPr lang="en-US" dirty="0"/>
            </a:br>
            <a:r>
              <a:rPr lang="en-US" sz="2000" dirty="0"/>
              <a:t>This is where you will add the numbers from your email</a:t>
            </a:r>
          </a:p>
        </p:txBody>
      </p:sp>
      <p:sp>
        <p:nvSpPr>
          <p:cNvPr id="3" name="Text Placeholder 2">
            <a:extLst>
              <a:ext uri="{FF2B5EF4-FFF2-40B4-BE49-F238E27FC236}">
                <a16:creationId xmlns:a16="http://schemas.microsoft.com/office/drawing/2014/main" id="{93F5B399-ED28-E92A-8EA0-D65169913813}"/>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F2E5D09D-BD5C-28AF-0C94-011F98058F02}"/>
              </a:ext>
            </a:extLst>
          </p:cNvPr>
          <p:cNvPicPr>
            <a:picLocks noChangeAspect="1"/>
          </p:cNvPicPr>
          <p:nvPr/>
        </p:nvPicPr>
        <p:blipFill>
          <a:blip r:embed="rId2"/>
          <a:stretch>
            <a:fillRect/>
          </a:stretch>
        </p:blipFill>
        <p:spPr>
          <a:xfrm>
            <a:off x="3176776" y="139603"/>
            <a:ext cx="6811073" cy="4864294"/>
          </a:xfrm>
          <a:prstGeom prst="rect">
            <a:avLst/>
          </a:prstGeom>
        </p:spPr>
      </p:pic>
      <p:sp>
        <p:nvSpPr>
          <p:cNvPr id="6" name="Arrow: Right 5">
            <a:extLst>
              <a:ext uri="{FF2B5EF4-FFF2-40B4-BE49-F238E27FC236}">
                <a16:creationId xmlns:a16="http://schemas.microsoft.com/office/drawing/2014/main" id="{2905726C-9CE7-2B8C-4798-D42E0F667D51}"/>
              </a:ext>
            </a:extLst>
          </p:cNvPr>
          <p:cNvSpPr/>
          <p:nvPr/>
        </p:nvSpPr>
        <p:spPr>
          <a:xfrm>
            <a:off x="3853044" y="1228507"/>
            <a:ext cx="1047023" cy="3141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692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4534-673F-DAE3-D2F8-1EBBBA113B7B}"/>
              </a:ext>
            </a:extLst>
          </p:cNvPr>
          <p:cNvSpPr>
            <a:spLocks noGrp="1"/>
          </p:cNvSpPr>
          <p:nvPr>
            <p:ph type="title"/>
          </p:nvPr>
        </p:nvSpPr>
        <p:spPr/>
        <p:txBody>
          <a:bodyPr/>
          <a:lstStyle/>
          <a:p>
            <a:r>
              <a:rPr lang="en-US" dirty="0"/>
              <a:t>Enter the numbers for all classes you chose</a:t>
            </a:r>
          </a:p>
        </p:txBody>
      </p:sp>
      <p:sp>
        <p:nvSpPr>
          <p:cNvPr id="3" name="Text Placeholder 2">
            <a:extLst>
              <a:ext uri="{FF2B5EF4-FFF2-40B4-BE49-F238E27FC236}">
                <a16:creationId xmlns:a16="http://schemas.microsoft.com/office/drawing/2014/main" id="{7CCD432C-D53C-C4E8-E9ED-AAD3686949D4}"/>
              </a:ext>
            </a:extLst>
          </p:cNvPr>
          <p:cNvSpPr>
            <a:spLocks noGrp="1"/>
          </p:cNvSpPr>
          <p:nvPr>
            <p:ph type="body" idx="1"/>
          </p:nvPr>
        </p:nvSpPr>
        <p:spPr/>
        <p:txBody>
          <a:bodyPr/>
          <a:lstStyle/>
          <a:p>
            <a:r>
              <a:rPr lang="en-US" dirty="0"/>
              <a:t>Once you have entered the number press enter twice</a:t>
            </a:r>
          </a:p>
          <a:p>
            <a:r>
              <a:rPr lang="en-US" dirty="0"/>
              <a:t>Press reload to make sure the class is in your schedule</a:t>
            </a:r>
          </a:p>
          <a:p>
            <a:r>
              <a:rPr lang="en-US" dirty="0"/>
              <a:t>Once you have 8 credits that’s it! You have put in all your classes</a:t>
            </a:r>
          </a:p>
        </p:txBody>
      </p:sp>
      <p:pic>
        <p:nvPicPr>
          <p:cNvPr id="7" name="Picture 6">
            <a:extLst>
              <a:ext uri="{FF2B5EF4-FFF2-40B4-BE49-F238E27FC236}">
                <a16:creationId xmlns:a16="http://schemas.microsoft.com/office/drawing/2014/main" id="{5B62FA37-6E1B-504A-DE15-F45AF3290380}"/>
              </a:ext>
            </a:extLst>
          </p:cNvPr>
          <p:cNvPicPr>
            <a:picLocks noChangeAspect="1"/>
          </p:cNvPicPr>
          <p:nvPr/>
        </p:nvPicPr>
        <p:blipFill>
          <a:blip r:embed="rId2"/>
          <a:stretch>
            <a:fillRect/>
          </a:stretch>
        </p:blipFill>
        <p:spPr>
          <a:xfrm>
            <a:off x="3532141" y="446442"/>
            <a:ext cx="5138521" cy="4250615"/>
          </a:xfrm>
          <a:prstGeom prst="rect">
            <a:avLst/>
          </a:prstGeom>
        </p:spPr>
      </p:pic>
      <p:sp>
        <p:nvSpPr>
          <p:cNvPr id="8" name="Oval 7">
            <a:extLst>
              <a:ext uri="{FF2B5EF4-FFF2-40B4-BE49-F238E27FC236}">
                <a16:creationId xmlns:a16="http://schemas.microsoft.com/office/drawing/2014/main" id="{52D3A251-9A9D-157A-00C9-F33D729ABEE3}"/>
              </a:ext>
            </a:extLst>
          </p:cNvPr>
          <p:cNvSpPr/>
          <p:nvPr/>
        </p:nvSpPr>
        <p:spPr>
          <a:xfrm>
            <a:off x="3999627" y="446442"/>
            <a:ext cx="223365" cy="30741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065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C433-E5A7-5DCD-E83B-AA0C9475A020}"/>
              </a:ext>
            </a:extLst>
          </p:cNvPr>
          <p:cNvSpPr>
            <a:spLocks noGrp="1"/>
          </p:cNvSpPr>
          <p:nvPr>
            <p:ph type="title"/>
          </p:nvPr>
        </p:nvSpPr>
        <p:spPr>
          <a:xfrm>
            <a:off x="311700" y="555600"/>
            <a:ext cx="3359860" cy="755700"/>
          </a:xfrm>
        </p:spPr>
        <p:txBody>
          <a:bodyPr/>
          <a:lstStyle/>
          <a:p>
            <a:r>
              <a:rPr lang="en-US" dirty="0"/>
              <a:t>8 Credits? Good Job!</a:t>
            </a:r>
          </a:p>
        </p:txBody>
      </p:sp>
      <p:sp>
        <p:nvSpPr>
          <p:cNvPr id="3" name="Text Placeholder 2">
            <a:extLst>
              <a:ext uri="{FF2B5EF4-FFF2-40B4-BE49-F238E27FC236}">
                <a16:creationId xmlns:a16="http://schemas.microsoft.com/office/drawing/2014/main" id="{6ACCA5A1-53E2-D8B2-C800-001C4E0F647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378A65C4-5606-D5AF-CB9D-7739221B5CD2}"/>
              </a:ext>
            </a:extLst>
          </p:cNvPr>
          <p:cNvPicPr>
            <a:picLocks noChangeAspect="1"/>
          </p:cNvPicPr>
          <p:nvPr/>
        </p:nvPicPr>
        <p:blipFill>
          <a:blip r:embed="rId2"/>
          <a:stretch>
            <a:fillRect/>
          </a:stretch>
        </p:blipFill>
        <p:spPr>
          <a:xfrm>
            <a:off x="903157" y="1467134"/>
            <a:ext cx="7717332" cy="3049025"/>
          </a:xfrm>
          <a:prstGeom prst="rect">
            <a:avLst/>
          </a:prstGeom>
        </p:spPr>
      </p:pic>
      <p:sp>
        <p:nvSpPr>
          <p:cNvPr id="6" name="Oval 5">
            <a:extLst>
              <a:ext uri="{FF2B5EF4-FFF2-40B4-BE49-F238E27FC236}">
                <a16:creationId xmlns:a16="http://schemas.microsoft.com/office/drawing/2014/main" id="{F39A5FFC-610F-56A9-F9C0-4C3F78CC5205}"/>
              </a:ext>
            </a:extLst>
          </p:cNvPr>
          <p:cNvSpPr/>
          <p:nvPr/>
        </p:nvSpPr>
        <p:spPr>
          <a:xfrm>
            <a:off x="1842760" y="2031224"/>
            <a:ext cx="167524" cy="12564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30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a few tasks for you today</a:t>
            </a:r>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69900" algn="l" rtl="0">
              <a:spcBef>
                <a:spcPts val="0"/>
              </a:spcBef>
              <a:spcAft>
                <a:spcPts val="0"/>
              </a:spcAft>
              <a:buSzPts val="3800"/>
              <a:buAutoNum type="arabicPeriod"/>
            </a:pPr>
            <a:r>
              <a:rPr lang="en" sz="3800"/>
              <a:t>Look at the credits you need for graduation</a:t>
            </a:r>
            <a:endParaRPr sz="3800"/>
          </a:p>
          <a:p>
            <a:pPr marL="457200" lvl="0" indent="-469900" algn="l" rtl="0">
              <a:spcBef>
                <a:spcPts val="0"/>
              </a:spcBef>
              <a:spcAft>
                <a:spcPts val="0"/>
              </a:spcAft>
              <a:buSzPts val="3800"/>
              <a:buAutoNum type="arabicPeriod"/>
            </a:pPr>
            <a:r>
              <a:rPr lang="en" sz="3800"/>
              <a:t>Select your classes for next year</a:t>
            </a:r>
            <a:endParaRPr sz="3800"/>
          </a:p>
          <a:p>
            <a:pPr marL="457200" lvl="0" indent="-469900" algn="l" rtl="0">
              <a:spcBef>
                <a:spcPts val="0"/>
              </a:spcBef>
              <a:spcAft>
                <a:spcPts val="0"/>
              </a:spcAft>
              <a:buSzPts val="3800"/>
              <a:buAutoNum type="arabicPeriod"/>
            </a:pPr>
            <a:r>
              <a:rPr lang="en" sz="3800"/>
              <a:t>Ask questions about High School!</a:t>
            </a:r>
            <a:endParaRPr sz="3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Review</a:t>
            </a:r>
            <a:endParaRPr/>
          </a:p>
        </p:txBody>
      </p:sp>
      <p:sp>
        <p:nvSpPr>
          <p:cNvPr id="207" name="Google Shape;207;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*Make sure your name and student number and current information are on your form</a:t>
            </a:r>
            <a:endParaRPr sz="1800" dirty="0"/>
          </a:p>
          <a:p>
            <a:pPr marL="0" lvl="0" indent="0" algn="l" rtl="0">
              <a:spcBef>
                <a:spcPts val="1600"/>
              </a:spcBef>
              <a:spcAft>
                <a:spcPts val="0"/>
              </a:spcAft>
              <a:buNone/>
            </a:pPr>
            <a:r>
              <a:rPr lang="en" sz="1800" dirty="0"/>
              <a:t>*You've filled 16 boxes</a:t>
            </a:r>
            <a:endParaRPr sz="1800" dirty="0"/>
          </a:p>
          <a:p>
            <a:pPr marL="0" lvl="0" indent="0" algn="l" rtl="0">
              <a:spcBef>
                <a:spcPts val="1600"/>
              </a:spcBef>
              <a:spcAft>
                <a:spcPts val="0"/>
              </a:spcAft>
              <a:buNone/>
            </a:pPr>
            <a:r>
              <a:rPr lang="en" sz="1800" dirty="0"/>
              <a:t>* English </a:t>
            </a:r>
            <a:endParaRPr sz="1800" dirty="0"/>
          </a:p>
          <a:p>
            <a:pPr marL="0" lvl="0" indent="0" algn="l" rtl="0">
              <a:spcBef>
                <a:spcPts val="1600"/>
              </a:spcBef>
              <a:spcAft>
                <a:spcPts val="0"/>
              </a:spcAft>
              <a:buNone/>
            </a:pPr>
            <a:r>
              <a:rPr lang="en" sz="1800" dirty="0"/>
              <a:t>*Social Studies</a:t>
            </a:r>
            <a:endParaRPr sz="1800" dirty="0"/>
          </a:p>
          <a:p>
            <a:pPr marL="0" lvl="0" indent="0" algn="l" rtl="0">
              <a:spcBef>
                <a:spcPts val="1600"/>
              </a:spcBef>
              <a:spcAft>
                <a:spcPts val="0"/>
              </a:spcAft>
              <a:buNone/>
            </a:pPr>
            <a:r>
              <a:rPr lang="en" sz="1800" dirty="0"/>
              <a:t>* Freshman Academy or AVID</a:t>
            </a:r>
            <a:endParaRPr sz="1800" dirty="0"/>
          </a:p>
          <a:p>
            <a:pPr marL="0" lvl="0" indent="0" algn="l" rtl="0">
              <a:spcBef>
                <a:spcPts val="1600"/>
              </a:spcBef>
              <a:spcAft>
                <a:spcPts val="0"/>
              </a:spcAft>
              <a:buNone/>
            </a:pPr>
            <a:endParaRPr sz="1800" dirty="0"/>
          </a:p>
          <a:p>
            <a:pPr marL="0" lvl="0" indent="0" algn="l" rtl="0">
              <a:spcBef>
                <a:spcPts val="1600"/>
              </a:spcBef>
              <a:spcAft>
                <a:spcPts val="0"/>
              </a:spcAft>
              <a:buNone/>
            </a:pPr>
            <a:endParaRPr sz="800" dirty="0"/>
          </a:p>
          <a:p>
            <a:pPr marL="0" lvl="0" indent="0" algn="l" rtl="0">
              <a:spcBef>
                <a:spcPts val="1600"/>
              </a:spcBef>
              <a:spcAft>
                <a:spcPts val="1600"/>
              </a:spcAft>
              <a:buNone/>
            </a:pPr>
            <a:endParaRPr dirty="0"/>
          </a:p>
        </p:txBody>
      </p:sp>
      <p:sp>
        <p:nvSpPr>
          <p:cNvPr id="208" name="Google Shape;208;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 Science</a:t>
            </a:r>
            <a:endParaRPr sz="1800" dirty="0"/>
          </a:p>
          <a:p>
            <a:pPr marL="0" lvl="0" indent="0" algn="l" rtl="0">
              <a:spcBef>
                <a:spcPts val="1600"/>
              </a:spcBef>
              <a:spcAft>
                <a:spcPts val="0"/>
              </a:spcAft>
              <a:buNone/>
            </a:pPr>
            <a:r>
              <a:rPr lang="en" sz="1800" dirty="0"/>
              <a:t>*Math</a:t>
            </a:r>
            <a:endParaRPr sz="1800" dirty="0"/>
          </a:p>
          <a:p>
            <a:pPr marL="0" lvl="0" indent="0" algn="l" rtl="0">
              <a:spcBef>
                <a:spcPts val="1600"/>
              </a:spcBef>
              <a:spcAft>
                <a:spcPts val="0"/>
              </a:spcAft>
              <a:buNone/>
            </a:pPr>
            <a:r>
              <a:rPr lang="en" sz="1800" dirty="0"/>
              <a:t>* </a:t>
            </a:r>
            <a:r>
              <a:rPr lang="en-US" sz="1800" dirty="0"/>
              <a:t>Fill out alternates</a:t>
            </a:r>
            <a:endParaRPr sz="1800" dirty="0"/>
          </a:p>
          <a:p>
            <a:pPr marL="0" lvl="0" indent="0" algn="l" rtl="0">
              <a:spcBef>
                <a:spcPts val="1600"/>
              </a:spcBef>
              <a:spcAft>
                <a:spcPts val="1600"/>
              </a:spcAft>
              <a:buNone/>
            </a:pPr>
            <a:r>
              <a:rPr lang="en" sz="1800" dirty="0"/>
              <a:t>* Make sure you get your GTI application in ASAP</a:t>
            </a:r>
            <a:endParaRPr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s heads on a blue background&#10;&#10;Description automatically generated">
            <a:extLst>
              <a:ext uri="{FF2B5EF4-FFF2-40B4-BE49-F238E27FC236}">
                <a16:creationId xmlns:a16="http://schemas.microsoft.com/office/drawing/2014/main" id="{1FBB0E3C-200E-F6A8-CF17-F400632E07A1}"/>
              </a:ext>
            </a:extLst>
          </p:cNvPr>
          <p:cNvPicPr>
            <a:picLocks noChangeAspect="1"/>
          </p:cNvPicPr>
          <p:nvPr/>
        </p:nvPicPr>
        <p:blipFill>
          <a:blip r:embed="rId2"/>
          <a:stretch>
            <a:fillRect/>
          </a:stretch>
        </p:blipFill>
        <p:spPr>
          <a:xfrm>
            <a:off x="0" y="18189"/>
            <a:ext cx="9144000" cy="5107121"/>
          </a:xfrm>
          <a:prstGeom prst="rect">
            <a:avLst/>
          </a:prstGeom>
        </p:spPr>
      </p:pic>
    </p:spTree>
    <p:extLst>
      <p:ext uri="{BB962C8B-B14F-4D97-AF65-F5344CB8AC3E}">
        <p14:creationId xmlns:p14="http://schemas.microsoft.com/office/powerpoint/2010/main" val="3393447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are the graduating class of 2028!</a:t>
            </a:r>
            <a:endParaRPr dirty="0"/>
          </a:p>
        </p:txBody>
      </p:sp>
      <p:sp>
        <p:nvSpPr>
          <p:cNvPr id="88" name="Google Shape;8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many things available to help you be successful this year:</a:t>
            </a:r>
            <a:endParaRPr/>
          </a:p>
          <a:p>
            <a:pPr marL="457200" lvl="0" indent="-342900" algn="l" rtl="0">
              <a:spcBef>
                <a:spcPts val="1600"/>
              </a:spcBef>
              <a:spcAft>
                <a:spcPts val="0"/>
              </a:spcAft>
              <a:buSzPts val="1800"/>
              <a:buAutoNum type="arabicPeriod"/>
            </a:pPr>
            <a:r>
              <a:rPr lang="en"/>
              <a:t>Do your best! Get good grades and practice good study habits</a:t>
            </a:r>
            <a:endParaRPr/>
          </a:p>
          <a:p>
            <a:pPr marL="457200" lvl="0" indent="-342900" algn="l" rtl="0">
              <a:spcBef>
                <a:spcPts val="0"/>
              </a:spcBef>
              <a:spcAft>
                <a:spcPts val="0"/>
              </a:spcAft>
              <a:buSzPts val="1800"/>
              <a:buAutoNum type="arabicPeriod"/>
            </a:pPr>
            <a:r>
              <a:rPr lang="en"/>
              <a:t>You will have a College and Career Readiness Plan (CCRP) with your counselor every year</a:t>
            </a:r>
            <a:endParaRPr/>
          </a:p>
          <a:p>
            <a:pPr marL="457200" lvl="0" indent="-342900" algn="l" rtl="0">
              <a:spcBef>
                <a:spcPts val="0"/>
              </a:spcBef>
              <a:spcAft>
                <a:spcPts val="0"/>
              </a:spcAft>
              <a:buSzPts val="1800"/>
              <a:buAutoNum type="arabicPeriod"/>
            </a:pPr>
            <a:r>
              <a:rPr lang="en"/>
              <a:t>Freshman Success is a required class that will help you with the transition from junior high to high school</a:t>
            </a:r>
            <a:endParaRPr/>
          </a:p>
          <a:p>
            <a:pPr marL="457200" lvl="0" indent="-342900" algn="l" rtl="0">
              <a:spcBef>
                <a:spcPts val="0"/>
              </a:spcBef>
              <a:spcAft>
                <a:spcPts val="0"/>
              </a:spcAft>
              <a:buSzPts val="1800"/>
              <a:buAutoNum type="arabicPeriod"/>
            </a:pPr>
            <a:r>
              <a:rPr lang="en"/>
              <a:t>Your grades and CPA count in 9th grade. Attendance, grades, and behavior count in high school. </a:t>
            </a:r>
            <a:endParaRPr/>
          </a:p>
          <a:p>
            <a:pPr marL="457200" lvl="0" indent="-342900" algn="l" rtl="0">
              <a:spcBef>
                <a:spcPts val="0"/>
              </a:spcBef>
              <a:spcAft>
                <a:spcPts val="0"/>
              </a:spcAft>
              <a:buSzPts val="1800"/>
              <a:buAutoNum type="arabicPeriod"/>
            </a:pPr>
            <a:r>
              <a:rPr lang="en"/>
              <a:t>Get involved! Granger High is a fun place to be!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you are in high school you check your credits on your PTG (Progress Toward Graduation)</a:t>
            </a:r>
            <a:endParaRPr/>
          </a:p>
        </p:txBody>
      </p:sp>
      <p:sp>
        <p:nvSpPr>
          <p:cNvPr id="94" name="Google Shape;94;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5" name="Google Shape;95;p18"/>
          <p:cNvPicPr preferRelativeResize="0"/>
          <p:nvPr/>
        </p:nvPicPr>
        <p:blipFill>
          <a:blip r:embed="rId3">
            <a:alphaModFix/>
          </a:blip>
          <a:stretch>
            <a:fillRect/>
          </a:stretch>
        </p:blipFill>
        <p:spPr>
          <a:xfrm>
            <a:off x="3504892" y="1445875"/>
            <a:ext cx="2639932" cy="3416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graduation you need the following credits: </a:t>
            </a:r>
            <a:endParaRPr/>
          </a:p>
        </p:txBody>
      </p:sp>
      <p:sp>
        <p:nvSpPr>
          <p:cNvPr id="101" name="Google Shape;10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2" name="Google Shape;102;p19"/>
          <p:cNvPicPr preferRelativeResize="0"/>
          <p:nvPr/>
        </p:nvPicPr>
        <p:blipFill>
          <a:blip r:embed="rId3">
            <a:alphaModFix/>
          </a:blip>
          <a:stretch>
            <a:fillRect/>
          </a:stretch>
        </p:blipFill>
        <p:spPr>
          <a:xfrm>
            <a:off x="2183248" y="1152473"/>
            <a:ext cx="5750012" cy="341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also want to be aware of your GPA, CPA, and Basic Civics Test</a:t>
            </a:r>
            <a:endParaRPr/>
          </a:p>
        </p:txBody>
      </p:sp>
      <p:sp>
        <p:nvSpPr>
          <p:cNvPr id="108" name="Google Shape;10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9" name="Google Shape;109;p20"/>
          <p:cNvPicPr preferRelativeResize="0"/>
          <p:nvPr/>
        </p:nvPicPr>
        <p:blipFill>
          <a:blip r:embed="rId3">
            <a:alphaModFix/>
          </a:blip>
          <a:stretch>
            <a:fillRect/>
          </a:stretch>
        </p:blipFill>
        <p:spPr>
          <a:xfrm>
            <a:off x="1620779" y="1484479"/>
            <a:ext cx="5557925" cy="204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Some things to keep in mind when choosing classes: </a:t>
            </a:r>
            <a:endParaRPr sz="2700"/>
          </a:p>
        </p:txBody>
      </p:sp>
      <p:sp>
        <p:nvSpPr>
          <p:cNvPr id="115" name="Google Shape;115;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Choose classes that connect to your interests</a:t>
            </a:r>
            <a:endParaRPr dirty="0"/>
          </a:p>
          <a:p>
            <a:pPr marL="0" lvl="0" indent="0" algn="l" rtl="0">
              <a:spcBef>
                <a:spcPts val="1600"/>
              </a:spcBef>
              <a:spcAft>
                <a:spcPts val="0"/>
              </a:spcAft>
              <a:buNone/>
            </a:pPr>
            <a:r>
              <a:rPr lang="en" dirty="0"/>
              <a:t>* What are you interested in taking? </a:t>
            </a:r>
            <a:endParaRPr dirty="0"/>
          </a:p>
          <a:p>
            <a:pPr marL="0" lvl="0" indent="0" algn="l" rtl="0">
              <a:spcBef>
                <a:spcPts val="1600"/>
              </a:spcBef>
              <a:spcAft>
                <a:spcPts val="0"/>
              </a:spcAft>
              <a:buNone/>
            </a:pPr>
            <a:r>
              <a:rPr lang="en" dirty="0"/>
              <a:t>* What do you want to do after high school? </a:t>
            </a:r>
            <a:endParaRPr dirty="0"/>
          </a:p>
          <a:p>
            <a:pPr marL="0" lvl="0" indent="0" algn="l" rtl="0">
              <a:spcBef>
                <a:spcPts val="1600"/>
              </a:spcBef>
              <a:spcAft>
                <a:spcPts val="0"/>
              </a:spcAft>
              <a:buNone/>
            </a:pPr>
            <a:r>
              <a:rPr lang="en" dirty="0"/>
              <a:t>Choose classes that connect to your abilities</a:t>
            </a:r>
            <a:endParaRPr dirty="0"/>
          </a:p>
          <a:p>
            <a:pPr marL="0" lvl="0" indent="0" algn="l" rtl="0">
              <a:spcBef>
                <a:spcPts val="1600"/>
              </a:spcBef>
              <a:spcAft>
                <a:spcPts val="0"/>
              </a:spcAft>
              <a:buNone/>
            </a:pPr>
            <a:r>
              <a:rPr lang="en" dirty="0"/>
              <a:t>* What are you good at doing?</a:t>
            </a:r>
            <a:endParaRPr dirty="0"/>
          </a:p>
          <a:p>
            <a:pPr marL="0" lvl="0" indent="0" algn="l" rtl="0">
              <a:spcBef>
                <a:spcPts val="1600"/>
              </a:spcBef>
              <a:spcAft>
                <a:spcPts val="0"/>
              </a:spcAft>
              <a:buNone/>
            </a:pPr>
            <a:r>
              <a:rPr lang="en" dirty="0"/>
              <a:t>* What skills do you want to refine? </a:t>
            </a:r>
            <a:endParaRPr dirty="0"/>
          </a:p>
          <a:p>
            <a:pPr marL="0" lvl="0" indent="0" algn="l" rtl="0">
              <a:spcBef>
                <a:spcPts val="1600"/>
              </a:spcBef>
              <a:spcAft>
                <a:spcPts val="0"/>
              </a:spcAft>
              <a:buNone/>
            </a:pPr>
            <a:r>
              <a:rPr lang="en" dirty="0"/>
              <a:t>ALL YOUR CREDITS COUNT - SO PLAN ON PASSING ALL CLASSES</a:t>
            </a: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
        <p:nvSpPr>
          <p:cNvPr id="116" name="Google Shape;116;p2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NOT:</a:t>
            </a:r>
            <a:endParaRPr/>
          </a:p>
          <a:p>
            <a:pPr marL="0" lvl="0" indent="0" algn="l" rtl="0">
              <a:spcBef>
                <a:spcPts val="1600"/>
              </a:spcBef>
              <a:spcAft>
                <a:spcPts val="0"/>
              </a:spcAft>
              <a:buNone/>
            </a:pPr>
            <a:r>
              <a:rPr lang="en"/>
              <a:t>* Choose classes your squad wants you to take with them. </a:t>
            </a:r>
            <a:endParaRPr/>
          </a:p>
          <a:p>
            <a:pPr marL="0" lvl="0" indent="0" algn="l" rtl="0">
              <a:spcBef>
                <a:spcPts val="1600"/>
              </a:spcBef>
              <a:spcAft>
                <a:spcPts val="0"/>
              </a:spcAft>
              <a:buNone/>
            </a:pPr>
            <a:r>
              <a:rPr lang="en"/>
              <a:t>* Take classes with your boyfriend or girlfriend (because it's SUPER awkward when you break-up)</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1362</Words>
  <Application>Microsoft Office PowerPoint</Application>
  <PresentationFormat>On-screen Show (16:9)</PresentationFormat>
  <Paragraphs>144</Paragraphs>
  <Slides>41</Slides>
  <Notes>19</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Coral</vt:lpstr>
      <vt:lpstr>Welcome to Class Selection for Freshmen </vt:lpstr>
      <vt:lpstr>You’re about to be a Freshman!</vt:lpstr>
      <vt:lpstr>PowerPoint Presentation</vt:lpstr>
      <vt:lpstr>We have a few tasks for you today</vt:lpstr>
      <vt:lpstr>You are the graduating class of 2028!</vt:lpstr>
      <vt:lpstr>When you are in high school you check your credits on your PTG (Progress Toward Graduation)</vt:lpstr>
      <vt:lpstr>For graduation you need the following credits: </vt:lpstr>
      <vt:lpstr>You also want to be aware of your GPA, CPA, and Basic Civics Test</vt:lpstr>
      <vt:lpstr>Some things to keep in mind when choosing classes: </vt:lpstr>
      <vt:lpstr>You can take classes  to help you get ahead:</vt:lpstr>
      <vt:lpstr>AP Expectations: </vt:lpstr>
      <vt:lpstr>Granite Technical Institute (GTI)</vt:lpstr>
      <vt:lpstr>PowerPoint Presentation</vt:lpstr>
      <vt:lpstr>Learn more about GTI by watching this video</vt:lpstr>
      <vt:lpstr>Add desired GTI classes here</vt:lpstr>
      <vt:lpstr>Look at your PTG </vt:lpstr>
      <vt:lpstr>Don’t forget! Choose 16 boxes for a full schedule</vt:lpstr>
      <vt:lpstr>Now go to grangercounselingcenter.com</vt:lpstr>
      <vt:lpstr>Now go to Class of 2028</vt:lpstr>
      <vt:lpstr>Freshmen Class of 2028</vt:lpstr>
      <vt:lpstr>CLICK HERE TO PICK YOUR CLASSES FOR 9th GRADE</vt:lpstr>
      <vt:lpstr>This is the google form. FILL THIS OUT. </vt:lpstr>
      <vt:lpstr>How many boxes do you need? </vt:lpstr>
      <vt:lpstr>         16</vt:lpstr>
      <vt:lpstr>Let’s choose an English class</vt:lpstr>
      <vt:lpstr>Let’s choose a History class</vt:lpstr>
      <vt:lpstr>Let’s choose a science class</vt:lpstr>
      <vt:lpstr>You can also take science classes through the GTI! They count for more science classes and count for more boxes. Make sure you get your GTI application in if you take these classes. </vt:lpstr>
      <vt:lpstr>Let’s choose a math class</vt:lpstr>
      <vt:lpstr>Take Freshman Success or AVID</vt:lpstr>
      <vt:lpstr>Two Classes You Should Consider Taking</vt:lpstr>
      <vt:lpstr>Take or continue with a Foreign Language</vt:lpstr>
      <vt:lpstr>Now go ahead and choose your classes</vt:lpstr>
      <vt:lpstr>Don’t Forget</vt:lpstr>
      <vt:lpstr>Now CHECK YOUR EMAIL</vt:lpstr>
      <vt:lpstr>Now go to FOCUS and log in and go to class requests</vt:lpstr>
      <vt:lpstr>  This is where you will add the numbers from your email</vt:lpstr>
      <vt:lpstr>Enter the numbers for all classes you chose</vt:lpstr>
      <vt:lpstr>8 Credits? Good Job!</vt:lpstr>
      <vt:lpstr>Let’s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 Selection for Freshmen</dc:title>
  <dc:creator>Oliver, Brandy M</dc:creator>
  <cp:lastModifiedBy>Brandy Oliver</cp:lastModifiedBy>
  <cp:revision>5</cp:revision>
  <dcterms:modified xsi:type="dcterms:W3CDTF">2024-01-22T18:00:58Z</dcterms:modified>
</cp:coreProperties>
</file>