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80" r:id="rId8"/>
    <p:sldId id="276" r:id="rId9"/>
    <p:sldId id="262" r:id="rId10"/>
    <p:sldId id="263" r:id="rId11"/>
    <p:sldId id="264" r:id="rId12"/>
    <p:sldId id="265" r:id="rId13"/>
    <p:sldId id="266" r:id="rId14"/>
    <p:sldId id="267" r:id="rId15"/>
    <p:sldId id="281" r:id="rId16"/>
    <p:sldId id="268" r:id="rId17"/>
    <p:sldId id="269" r:id="rId18"/>
    <p:sldId id="274" r:id="rId19"/>
    <p:sldId id="275" r:id="rId20"/>
    <p:sldId id="277" r:id="rId21"/>
    <p:sldId id="279" r:id="rId22"/>
    <p:sldId id="270" r:id="rId23"/>
    <p:sldId id="271" r:id="rId24"/>
    <p:sldId id="273" r:id="rId25"/>
    <p:sldId id="27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3" autoAdjust="0"/>
    <p:restoredTop sz="94660"/>
  </p:normalViewPr>
  <p:slideViewPr>
    <p:cSldViewPr snapToGrid="0">
      <p:cViewPr varScale="1">
        <p:scale>
          <a:sx n="110" d="100"/>
          <a:sy n="110" d="100"/>
        </p:scale>
        <p:origin x="51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A36055-D397-4724-8939-1D89DD779D00}"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EF848AD4-7E9D-46E3-B9D6-BB4C39AA1DFB}">
      <dgm:prSet/>
      <dgm:spPr/>
      <dgm:t>
        <a:bodyPr/>
        <a:lstStyle/>
        <a:p>
          <a:r>
            <a:rPr lang="en-US"/>
            <a:t>Apply for FAFSA today!</a:t>
          </a:r>
        </a:p>
      </dgm:t>
    </dgm:pt>
    <dgm:pt modelId="{09C11AF4-E12C-4FB5-96DA-925802599E4F}" type="parTrans" cxnId="{136E21F8-F90E-4393-9FDB-6C527FCFCEE2}">
      <dgm:prSet/>
      <dgm:spPr/>
      <dgm:t>
        <a:bodyPr/>
        <a:lstStyle/>
        <a:p>
          <a:endParaRPr lang="en-US"/>
        </a:p>
      </dgm:t>
    </dgm:pt>
    <dgm:pt modelId="{2413604B-1858-45EB-86D5-8BADF3180175}" type="sibTrans" cxnId="{136E21F8-F90E-4393-9FDB-6C527FCFCEE2}">
      <dgm:prSet/>
      <dgm:spPr/>
      <dgm:t>
        <a:bodyPr/>
        <a:lstStyle/>
        <a:p>
          <a:endParaRPr lang="en-US"/>
        </a:p>
      </dgm:t>
    </dgm:pt>
    <dgm:pt modelId="{975D76B9-1928-4EC7-B072-A082EAFA9790}">
      <dgm:prSet/>
      <dgm:spPr/>
      <dgm:t>
        <a:bodyPr/>
        <a:lstStyle/>
        <a:p>
          <a:r>
            <a:rPr lang="en-US"/>
            <a:t>FAFSA- Free Application for Federal Student Aidfafsa.ed.gov</a:t>
          </a:r>
        </a:p>
      </dgm:t>
    </dgm:pt>
    <dgm:pt modelId="{AF1C62F4-F81A-4EF1-A420-C6A1263233DB}" type="parTrans" cxnId="{88C3D076-FF61-4ABD-9330-82CB46D62580}">
      <dgm:prSet/>
      <dgm:spPr/>
      <dgm:t>
        <a:bodyPr/>
        <a:lstStyle/>
        <a:p>
          <a:endParaRPr lang="en-US"/>
        </a:p>
      </dgm:t>
    </dgm:pt>
    <dgm:pt modelId="{EA6946C1-7880-4E5B-9A1A-098310DBFBC7}" type="sibTrans" cxnId="{88C3D076-FF61-4ABD-9330-82CB46D62580}">
      <dgm:prSet/>
      <dgm:spPr/>
      <dgm:t>
        <a:bodyPr/>
        <a:lstStyle/>
        <a:p>
          <a:endParaRPr lang="en-US"/>
        </a:p>
      </dgm:t>
    </dgm:pt>
    <dgm:pt modelId="{B1954DD6-EDB8-4EB2-B4D5-FCB608AC8209}">
      <dgm:prSet/>
      <dgm:spPr/>
      <dgm:t>
        <a:bodyPr/>
        <a:lstStyle/>
        <a:p>
          <a:r>
            <a:rPr lang="en-US"/>
            <a:t>Qualify for grants (FREE money)!</a:t>
          </a:r>
        </a:p>
      </dgm:t>
    </dgm:pt>
    <dgm:pt modelId="{260340AD-D776-4B94-AEFB-5A875726D890}" type="parTrans" cxnId="{62D61784-11BB-4BAD-8512-6733DE629B50}">
      <dgm:prSet/>
      <dgm:spPr/>
      <dgm:t>
        <a:bodyPr/>
        <a:lstStyle/>
        <a:p>
          <a:endParaRPr lang="en-US"/>
        </a:p>
      </dgm:t>
    </dgm:pt>
    <dgm:pt modelId="{2ADBD5E4-D991-4A67-AE47-7BA23491E2F7}" type="sibTrans" cxnId="{62D61784-11BB-4BAD-8512-6733DE629B50}">
      <dgm:prSet/>
      <dgm:spPr/>
      <dgm:t>
        <a:bodyPr/>
        <a:lstStyle/>
        <a:p>
          <a:endParaRPr lang="en-US"/>
        </a:p>
      </dgm:t>
    </dgm:pt>
    <dgm:pt modelId="{032585B8-4422-4B87-BAC0-024BAF64B81C}">
      <dgm:prSet/>
      <dgm:spPr/>
      <dgm:t>
        <a:bodyPr/>
        <a:lstStyle/>
        <a:p>
          <a:r>
            <a:rPr lang="en-US" dirty="0"/>
            <a:t>All you need is: Social Security Number, Parents' taxes from last year (2022 )If you do not have these,  please see a counselor to discuss financial options.</a:t>
          </a:r>
        </a:p>
      </dgm:t>
    </dgm:pt>
    <dgm:pt modelId="{8491C41E-8E20-4ACB-8A29-E5F3826631FE}" type="parTrans" cxnId="{DFD48E2E-B83F-4793-A39B-CF91ADA9FA95}">
      <dgm:prSet/>
      <dgm:spPr/>
      <dgm:t>
        <a:bodyPr/>
        <a:lstStyle/>
        <a:p>
          <a:endParaRPr lang="en-US"/>
        </a:p>
      </dgm:t>
    </dgm:pt>
    <dgm:pt modelId="{B54E5381-0606-4211-B920-940B57EDD459}" type="sibTrans" cxnId="{DFD48E2E-B83F-4793-A39B-CF91ADA9FA95}">
      <dgm:prSet/>
      <dgm:spPr/>
      <dgm:t>
        <a:bodyPr/>
        <a:lstStyle/>
        <a:p>
          <a:endParaRPr lang="en-US"/>
        </a:p>
      </dgm:t>
    </dgm:pt>
    <dgm:pt modelId="{4E58A236-66AC-473D-9BC2-24EB6EFF45C7}">
      <dgm:prSet/>
      <dgm:spPr/>
      <dgm:t>
        <a:bodyPr/>
        <a:lstStyle/>
        <a:p>
          <a:r>
            <a:rPr lang="en-US"/>
            <a:t>THERE ARE ALWAYS OPTIONS! YOU JUST HAVE TO ASK!</a:t>
          </a:r>
        </a:p>
      </dgm:t>
    </dgm:pt>
    <dgm:pt modelId="{FAE3B39F-9A0B-48CB-8019-66A773349DD3}" type="parTrans" cxnId="{A1861696-47AB-4689-98D5-F066BA3BEB2E}">
      <dgm:prSet/>
      <dgm:spPr/>
      <dgm:t>
        <a:bodyPr/>
        <a:lstStyle/>
        <a:p>
          <a:endParaRPr lang="en-US"/>
        </a:p>
      </dgm:t>
    </dgm:pt>
    <dgm:pt modelId="{08EAB171-1D9B-4CA5-B23E-23C2397F4EBF}" type="sibTrans" cxnId="{A1861696-47AB-4689-98D5-F066BA3BEB2E}">
      <dgm:prSet/>
      <dgm:spPr/>
      <dgm:t>
        <a:bodyPr/>
        <a:lstStyle/>
        <a:p>
          <a:endParaRPr lang="en-US"/>
        </a:p>
      </dgm:t>
    </dgm:pt>
    <dgm:pt modelId="{B848D2FA-C04E-47BB-A6CD-3EEF0CE186C0}" type="pres">
      <dgm:prSet presAssocID="{F2A36055-D397-4724-8939-1D89DD779D00}" presName="linear" presStyleCnt="0">
        <dgm:presLayoutVars>
          <dgm:animLvl val="lvl"/>
          <dgm:resizeHandles val="exact"/>
        </dgm:presLayoutVars>
      </dgm:prSet>
      <dgm:spPr/>
    </dgm:pt>
    <dgm:pt modelId="{CC5C421B-B2FB-4AE9-8C43-FEFEFDA9C476}" type="pres">
      <dgm:prSet presAssocID="{EF848AD4-7E9D-46E3-B9D6-BB4C39AA1DFB}" presName="parentText" presStyleLbl="node1" presStyleIdx="0" presStyleCnt="5">
        <dgm:presLayoutVars>
          <dgm:chMax val="0"/>
          <dgm:bulletEnabled val="1"/>
        </dgm:presLayoutVars>
      </dgm:prSet>
      <dgm:spPr/>
    </dgm:pt>
    <dgm:pt modelId="{FE5FC429-4548-4CCC-94D4-81657216A7FA}" type="pres">
      <dgm:prSet presAssocID="{2413604B-1858-45EB-86D5-8BADF3180175}" presName="spacer" presStyleCnt="0"/>
      <dgm:spPr/>
    </dgm:pt>
    <dgm:pt modelId="{6D8474EB-D6E4-46CB-8404-F5975D07FF89}" type="pres">
      <dgm:prSet presAssocID="{975D76B9-1928-4EC7-B072-A082EAFA9790}" presName="parentText" presStyleLbl="node1" presStyleIdx="1" presStyleCnt="5">
        <dgm:presLayoutVars>
          <dgm:chMax val="0"/>
          <dgm:bulletEnabled val="1"/>
        </dgm:presLayoutVars>
      </dgm:prSet>
      <dgm:spPr/>
    </dgm:pt>
    <dgm:pt modelId="{B8074770-99C9-431F-A92E-94E1EE4F74D9}" type="pres">
      <dgm:prSet presAssocID="{EA6946C1-7880-4E5B-9A1A-098310DBFBC7}" presName="spacer" presStyleCnt="0"/>
      <dgm:spPr/>
    </dgm:pt>
    <dgm:pt modelId="{35A8D90A-3BDE-4AA2-A52F-06F84874ADFF}" type="pres">
      <dgm:prSet presAssocID="{B1954DD6-EDB8-4EB2-B4D5-FCB608AC8209}" presName="parentText" presStyleLbl="node1" presStyleIdx="2" presStyleCnt="5">
        <dgm:presLayoutVars>
          <dgm:chMax val="0"/>
          <dgm:bulletEnabled val="1"/>
        </dgm:presLayoutVars>
      </dgm:prSet>
      <dgm:spPr/>
    </dgm:pt>
    <dgm:pt modelId="{0B6A68F4-5603-4AC5-8ECD-96F770DC712A}" type="pres">
      <dgm:prSet presAssocID="{2ADBD5E4-D991-4A67-AE47-7BA23491E2F7}" presName="spacer" presStyleCnt="0"/>
      <dgm:spPr/>
    </dgm:pt>
    <dgm:pt modelId="{0EA49739-5D43-49F0-A262-3CDC6E810BD5}" type="pres">
      <dgm:prSet presAssocID="{032585B8-4422-4B87-BAC0-024BAF64B81C}" presName="parentText" presStyleLbl="node1" presStyleIdx="3" presStyleCnt="5">
        <dgm:presLayoutVars>
          <dgm:chMax val="0"/>
          <dgm:bulletEnabled val="1"/>
        </dgm:presLayoutVars>
      </dgm:prSet>
      <dgm:spPr/>
    </dgm:pt>
    <dgm:pt modelId="{49470283-9679-4279-A924-BDB64A0AE22A}" type="pres">
      <dgm:prSet presAssocID="{B54E5381-0606-4211-B920-940B57EDD459}" presName="spacer" presStyleCnt="0"/>
      <dgm:spPr/>
    </dgm:pt>
    <dgm:pt modelId="{1D5771A0-C5CE-427B-BF73-4BB29D5F2625}" type="pres">
      <dgm:prSet presAssocID="{4E58A236-66AC-473D-9BC2-24EB6EFF45C7}" presName="parentText" presStyleLbl="node1" presStyleIdx="4" presStyleCnt="5">
        <dgm:presLayoutVars>
          <dgm:chMax val="0"/>
          <dgm:bulletEnabled val="1"/>
        </dgm:presLayoutVars>
      </dgm:prSet>
      <dgm:spPr/>
    </dgm:pt>
  </dgm:ptLst>
  <dgm:cxnLst>
    <dgm:cxn modelId="{DFD48E2E-B83F-4793-A39B-CF91ADA9FA95}" srcId="{F2A36055-D397-4724-8939-1D89DD779D00}" destId="{032585B8-4422-4B87-BAC0-024BAF64B81C}" srcOrd="3" destOrd="0" parTransId="{8491C41E-8E20-4ACB-8A29-E5F3826631FE}" sibTransId="{B54E5381-0606-4211-B920-940B57EDD459}"/>
    <dgm:cxn modelId="{1FA6FA5B-8F97-4EDC-AF07-79E399972383}" type="presOf" srcId="{F2A36055-D397-4724-8939-1D89DD779D00}" destId="{B848D2FA-C04E-47BB-A6CD-3EEF0CE186C0}" srcOrd="0" destOrd="0" presId="urn:microsoft.com/office/officeart/2005/8/layout/vList2"/>
    <dgm:cxn modelId="{8B7FC843-9725-4558-A95D-88E27B56BBA8}" type="presOf" srcId="{EF848AD4-7E9D-46E3-B9D6-BB4C39AA1DFB}" destId="{CC5C421B-B2FB-4AE9-8C43-FEFEFDA9C476}" srcOrd="0" destOrd="0" presId="urn:microsoft.com/office/officeart/2005/8/layout/vList2"/>
    <dgm:cxn modelId="{EC36F34D-C372-4885-8A23-F56B485F6172}" type="presOf" srcId="{4E58A236-66AC-473D-9BC2-24EB6EFF45C7}" destId="{1D5771A0-C5CE-427B-BF73-4BB29D5F2625}" srcOrd="0" destOrd="0" presId="urn:microsoft.com/office/officeart/2005/8/layout/vList2"/>
    <dgm:cxn modelId="{7293BC71-7D5A-428A-BC57-11FED43E5A03}" type="presOf" srcId="{032585B8-4422-4B87-BAC0-024BAF64B81C}" destId="{0EA49739-5D43-49F0-A262-3CDC6E810BD5}" srcOrd="0" destOrd="0" presId="urn:microsoft.com/office/officeart/2005/8/layout/vList2"/>
    <dgm:cxn modelId="{88C3D076-FF61-4ABD-9330-82CB46D62580}" srcId="{F2A36055-D397-4724-8939-1D89DD779D00}" destId="{975D76B9-1928-4EC7-B072-A082EAFA9790}" srcOrd="1" destOrd="0" parTransId="{AF1C62F4-F81A-4EF1-A420-C6A1263233DB}" sibTransId="{EA6946C1-7880-4E5B-9A1A-098310DBFBC7}"/>
    <dgm:cxn modelId="{62D61784-11BB-4BAD-8512-6733DE629B50}" srcId="{F2A36055-D397-4724-8939-1D89DD779D00}" destId="{B1954DD6-EDB8-4EB2-B4D5-FCB608AC8209}" srcOrd="2" destOrd="0" parTransId="{260340AD-D776-4B94-AEFB-5A875726D890}" sibTransId="{2ADBD5E4-D991-4A67-AE47-7BA23491E2F7}"/>
    <dgm:cxn modelId="{A1861696-47AB-4689-98D5-F066BA3BEB2E}" srcId="{F2A36055-D397-4724-8939-1D89DD779D00}" destId="{4E58A236-66AC-473D-9BC2-24EB6EFF45C7}" srcOrd="4" destOrd="0" parTransId="{FAE3B39F-9A0B-48CB-8019-66A773349DD3}" sibTransId="{08EAB171-1D9B-4CA5-B23E-23C2397F4EBF}"/>
    <dgm:cxn modelId="{BE3389C9-49BD-47A7-BEA7-E84173068477}" type="presOf" srcId="{B1954DD6-EDB8-4EB2-B4D5-FCB608AC8209}" destId="{35A8D90A-3BDE-4AA2-A52F-06F84874ADFF}" srcOrd="0" destOrd="0" presId="urn:microsoft.com/office/officeart/2005/8/layout/vList2"/>
    <dgm:cxn modelId="{114CF0D4-5647-454D-AA31-62F1FB16CD83}" type="presOf" srcId="{975D76B9-1928-4EC7-B072-A082EAFA9790}" destId="{6D8474EB-D6E4-46CB-8404-F5975D07FF89}" srcOrd="0" destOrd="0" presId="urn:microsoft.com/office/officeart/2005/8/layout/vList2"/>
    <dgm:cxn modelId="{136E21F8-F90E-4393-9FDB-6C527FCFCEE2}" srcId="{F2A36055-D397-4724-8939-1D89DD779D00}" destId="{EF848AD4-7E9D-46E3-B9D6-BB4C39AA1DFB}" srcOrd="0" destOrd="0" parTransId="{09C11AF4-E12C-4FB5-96DA-925802599E4F}" sibTransId="{2413604B-1858-45EB-86D5-8BADF3180175}"/>
    <dgm:cxn modelId="{A02691AC-4CBF-4005-B68C-8D03182BEAB8}" type="presParOf" srcId="{B848D2FA-C04E-47BB-A6CD-3EEF0CE186C0}" destId="{CC5C421B-B2FB-4AE9-8C43-FEFEFDA9C476}" srcOrd="0" destOrd="0" presId="urn:microsoft.com/office/officeart/2005/8/layout/vList2"/>
    <dgm:cxn modelId="{414C864E-D29B-40F9-9BB0-FC021FB1316C}" type="presParOf" srcId="{B848D2FA-C04E-47BB-A6CD-3EEF0CE186C0}" destId="{FE5FC429-4548-4CCC-94D4-81657216A7FA}" srcOrd="1" destOrd="0" presId="urn:microsoft.com/office/officeart/2005/8/layout/vList2"/>
    <dgm:cxn modelId="{EEFB2992-B0B6-4B9A-ACCA-F2A547725D3A}" type="presParOf" srcId="{B848D2FA-C04E-47BB-A6CD-3EEF0CE186C0}" destId="{6D8474EB-D6E4-46CB-8404-F5975D07FF89}" srcOrd="2" destOrd="0" presId="urn:microsoft.com/office/officeart/2005/8/layout/vList2"/>
    <dgm:cxn modelId="{776761BD-9FD0-4042-84AB-F65DE6741581}" type="presParOf" srcId="{B848D2FA-C04E-47BB-A6CD-3EEF0CE186C0}" destId="{B8074770-99C9-431F-A92E-94E1EE4F74D9}" srcOrd="3" destOrd="0" presId="urn:microsoft.com/office/officeart/2005/8/layout/vList2"/>
    <dgm:cxn modelId="{60C2EFFF-0056-4225-9045-20B2E2ABC649}" type="presParOf" srcId="{B848D2FA-C04E-47BB-A6CD-3EEF0CE186C0}" destId="{35A8D90A-3BDE-4AA2-A52F-06F84874ADFF}" srcOrd="4" destOrd="0" presId="urn:microsoft.com/office/officeart/2005/8/layout/vList2"/>
    <dgm:cxn modelId="{BCD431B2-EDE1-492A-ACBD-EC566431E907}" type="presParOf" srcId="{B848D2FA-C04E-47BB-A6CD-3EEF0CE186C0}" destId="{0B6A68F4-5603-4AC5-8ECD-96F770DC712A}" srcOrd="5" destOrd="0" presId="urn:microsoft.com/office/officeart/2005/8/layout/vList2"/>
    <dgm:cxn modelId="{3608E877-6ECF-4516-A20D-F46A62002D1D}" type="presParOf" srcId="{B848D2FA-C04E-47BB-A6CD-3EEF0CE186C0}" destId="{0EA49739-5D43-49F0-A262-3CDC6E810BD5}" srcOrd="6" destOrd="0" presId="urn:microsoft.com/office/officeart/2005/8/layout/vList2"/>
    <dgm:cxn modelId="{6102FE6D-888C-49AF-8376-C3C9194174F1}" type="presParOf" srcId="{B848D2FA-C04E-47BB-A6CD-3EEF0CE186C0}" destId="{49470283-9679-4279-A924-BDB64A0AE22A}" srcOrd="7" destOrd="0" presId="urn:microsoft.com/office/officeart/2005/8/layout/vList2"/>
    <dgm:cxn modelId="{CA0F40B8-2D72-41A8-9F25-D432AD1CBF19}" type="presParOf" srcId="{B848D2FA-C04E-47BB-A6CD-3EEF0CE186C0}" destId="{1D5771A0-C5CE-427B-BF73-4BB29D5F2625}"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5C421B-B2FB-4AE9-8C43-FEFEFDA9C476}">
      <dsp:nvSpPr>
        <dsp:cNvPr id="0" name=""/>
        <dsp:cNvSpPr/>
      </dsp:nvSpPr>
      <dsp:spPr>
        <a:xfrm>
          <a:off x="0" y="3593"/>
          <a:ext cx="6367912" cy="122899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Apply for FAFSA today!</a:t>
          </a:r>
        </a:p>
      </dsp:txBody>
      <dsp:txXfrm>
        <a:off x="59995" y="63588"/>
        <a:ext cx="6247922" cy="1109007"/>
      </dsp:txXfrm>
    </dsp:sp>
    <dsp:sp modelId="{6D8474EB-D6E4-46CB-8404-F5975D07FF89}">
      <dsp:nvSpPr>
        <dsp:cNvPr id="0" name=""/>
        <dsp:cNvSpPr/>
      </dsp:nvSpPr>
      <dsp:spPr>
        <a:xfrm>
          <a:off x="0" y="1295950"/>
          <a:ext cx="6367912" cy="1228997"/>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FAFSA- Free Application for Federal Student Aidfafsa.ed.gov</a:t>
          </a:r>
        </a:p>
      </dsp:txBody>
      <dsp:txXfrm>
        <a:off x="59995" y="1355945"/>
        <a:ext cx="6247922" cy="1109007"/>
      </dsp:txXfrm>
    </dsp:sp>
    <dsp:sp modelId="{35A8D90A-3BDE-4AA2-A52F-06F84874ADFF}">
      <dsp:nvSpPr>
        <dsp:cNvPr id="0" name=""/>
        <dsp:cNvSpPr/>
      </dsp:nvSpPr>
      <dsp:spPr>
        <a:xfrm>
          <a:off x="0" y="2588307"/>
          <a:ext cx="6367912" cy="1228997"/>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Qualify for grants (FREE money)!</a:t>
          </a:r>
        </a:p>
      </dsp:txBody>
      <dsp:txXfrm>
        <a:off x="59995" y="2648302"/>
        <a:ext cx="6247922" cy="1109007"/>
      </dsp:txXfrm>
    </dsp:sp>
    <dsp:sp modelId="{0EA49739-5D43-49F0-A262-3CDC6E810BD5}">
      <dsp:nvSpPr>
        <dsp:cNvPr id="0" name=""/>
        <dsp:cNvSpPr/>
      </dsp:nvSpPr>
      <dsp:spPr>
        <a:xfrm>
          <a:off x="0" y="3880665"/>
          <a:ext cx="6367912" cy="1228997"/>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All you need is: Social Security Number, Parents' taxes from last year (2022 )If you do not have these,  please see a counselor to discuss financial options.</a:t>
          </a:r>
        </a:p>
      </dsp:txBody>
      <dsp:txXfrm>
        <a:off x="59995" y="3940660"/>
        <a:ext cx="6247922" cy="1109007"/>
      </dsp:txXfrm>
    </dsp:sp>
    <dsp:sp modelId="{1D5771A0-C5CE-427B-BF73-4BB29D5F2625}">
      <dsp:nvSpPr>
        <dsp:cNvPr id="0" name=""/>
        <dsp:cNvSpPr/>
      </dsp:nvSpPr>
      <dsp:spPr>
        <a:xfrm>
          <a:off x="0" y="5173022"/>
          <a:ext cx="6367912" cy="1228997"/>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THERE ARE ALWAYS OPTIONS! YOU JUST HAVE TO ASK!</a:t>
          </a:r>
        </a:p>
      </dsp:txBody>
      <dsp:txXfrm>
        <a:off x="59995" y="5233017"/>
        <a:ext cx="6247922" cy="110900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1FDC6-99C4-42E4-8C06-9F4FD316AE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03FE8A-9A9E-43AF-9D09-BB892B7258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8D2CA8-D675-4EF5-AF81-8BC2327B10E0}"/>
              </a:ext>
            </a:extLst>
          </p:cNvPr>
          <p:cNvSpPr>
            <a:spLocks noGrp="1"/>
          </p:cNvSpPr>
          <p:nvPr>
            <p:ph type="dt" sz="half" idx="10"/>
          </p:nvPr>
        </p:nvSpPr>
        <p:spPr/>
        <p:txBody>
          <a:bodyPr/>
          <a:lstStyle/>
          <a:p>
            <a:fld id="{72A87AB0-A527-487D-8BFE-93FF19044A15}" type="datetimeFigureOut">
              <a:rPr lang="en-US" smtClean="0"/>
              <a:t>4/19/2024</a:t>
            </a:fld>
            <a:endParaRPr lang="en-US"/>
          </a:p>
        </p:txBody>
      </p:sp>
      <p:sp>
        <p:nvSpPr>
          <p:cNvPr id="5" name="Footer Placeholder 4">
            <a:extLst>
              <a:ext uri="{FF2B5EF4-FFF2-40B4-BE49-F238E27FC236}">
                <a16:creationId xmlns:a16="http://schemas.microsoft.com/office/drawing/2014/main" id="{1F2E82EE-34E9-45C2-ABD4-B720CFB211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EF1121-1520-4F6E-B208-C4A78955B696}"/>
              </a:ext>
            </a:extLst>
          </p:cNvPr>
          <p:cNvSpPr>
            <a:spLocks noGrp="1"/>
          </p:cNvSpPr>
          <p:nvPr>
            <p:ph type="sldNum" sz="quarter" idx="12"/>
          </p:nvPr>
        </p:nvSpPr>
        <p:spPr/>
        <p:txBody>
          <a:bodyPr/>
          <a:lstStyle/>
          <a:p>
            <a:fld id="{5CB8330F-5C5C-4005-81EC-8CED7B3FE2AB}" type="slidenum">
              <a:rPr lang="en-US" smtClean="0"/>
              <a:t>‹#›</a:t>
            </a:fld>
            <a:endParaRPr lang="en-US"/>
          </a:p>
        </p:txBody>
      </p:sp>
    </p:spTree>
    <p:extLst>
      <p:ext uri="{BB962C8B-B14F-4D97-AF65-F5344CB8AC3E}">
        <p14:creationId xmlns:p14="http://schemas.microsoft.com/office/powerpoint/2010/main" val="1959558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9C430-88C5-4222-96C9-7B196D1E25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7E309C-CC2C-4CDB-AAD7-4556F8881D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5436F9-05A7-4789-8024-61017BF212C5}"/>
              </a:ext>
            </a:extLst>
          </p:cNvPr>
          <p:cNvSpPr>
            <a:spLocks noGrp="1"/>
          </p:cNvSpPr>
          <p:nvPr>
            <p:ph type="dt" sz="half" idx="10"/>
          </p:nvPr>
        </p:nvSpPr>
        <p:spPr/>
        <p:txBody>
          <a:bodyPr/>
          <a:lstStyle/>
          <a:p>
            <a:fld id="{72A87AB0-A527-487D-8BFE-93FF19044A15}" type="datetimeFigureOut">
              <a:rPr lang="en-US" smtClean="0"/>
              <a:t>4/19/2024</a:t>
            </a:fld>
            <a:endParaRPr lang="en-US"/>
          </a:p>
        </p:txBody>
      </p:sp>
      <p:sp>
        <p:nvSpPr>
          <p:cNvPr id="5" name="Footer Placeholder 4">
            <a:extLst>
              <a:ext uri="{FF2B5EF4-FFF2-40B4-BE49-F238E27FC236}">
                <a16:creationId xmlns:a16="http://schemas.microsoft.com/office/drawing/2014/main" id="{B85DA765-9109-4E32-A1AF-7ED4A0096F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ABE918-0703-45B5-A2C0-BB3A81CA7F95}"/>
              </a:ext>
            </a:extLst>
          </p:cNvPr>
          <p:cNvSpPr>
            <a:spLocks noGrp="1"/>
          </p:cNvSpPr>
          <p:nvPr>
            <p:ph type="sldNum" sz="quarter" idx="12"/>
          </p:nvPr>
        </p:nvSpPr>
        <p:spPr/>
        <p:txBody>
          <a:bodyPr/>
          <a:lstStyle/>
          <a:p>
            <a:fld id="{5CB8330F-5C5C-4005-81EC-8CED7B3FE2AB}" type="slidenum">
              <a:rPr lang="en-US" smtClean="0"/>
              <a:t>‹#›</a:t>
            </a:fld>
            <a:endParaRPr lang="en-US"/>
          </a:p>
        </p:txBody>
      </p:sp>
    </p:spTree>
    <p:extLst>
      <p:ext uri="{BB962C8B-B14F-4D97-AF65-F5344CB8AC3E}">
        <p14:creationId xmlns:p14="http://schemas.microsoft.com/office/powerpoint/2010/main" val="3314024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CA551D-AF6F-4296-B28A-EACBFF295C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73BB66-8374-4D43-8BE4-ECBCBCAD04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766C9D-1C30-424D-947D-3E86D5DD95BF}"/>
              </a:ext>
            </a:extLst>
          </p:cNvPr>
          <p:cNvSpPr>
            <a:spLocks noGrp="1"/>
          </p:cNvSpPr>
          <p:nvPr>
            <p:ph type="dt" sz="half" idx="10"/>
          </p:nvPr>
        </p:nvSpPr>
        <p:spPr/>
        <p:txBody>
          <a:bodyPr/>
          <a:lstStyle/>
          <a:p>
            <a:fld id="{72A87AB0-A527-487D-8BFE-93FF19044A15}" type="datetimeFigureOut">
              <a:rPr lang="en-US" smtClean="0"/>
              <a:t>4/19/2024</a:t>
            </a:fld>
            <a:endParaRPr lang="en-US"/>
          </a:p>
        </p:txBody>
      </p:sp>
      <p:sp>
        <p:nvSpPr>
          <p:cNvPr id="5" name="Footer Placeholder 4">
            <a:extLst>
              <a:ext uri="{FF2B5EF4-FFF2-40B4-BE49-F238E27FC236}">
                <a16:creationId xmlns:a16="http://schemas.microsoft.com/office/drawing/2014/main" id="{0A1F8A9D-99E7-41A2-B9CD-9AC4B8CC4C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9651E7-31FA-487E-9314-AC42C9E4889C}"/>
              </a:ext>
            </a:extLst>
          </p:cNvPr>
          <p:cNvSpPr>
            <a:spLocks noGrp="1"/>
          </p:cNvSpPr>
          <p:nvPr>
            <p:ph type="sldNum" sz="quarter" idx="12"/>
          </p:nvPr>
        </p:nvSpPr>
        <p:spPr/>
        <p:txBody>
          <a:bodyPr/>
          <a:lstStyle/>
          <a:p>
            <a:fld id="{5CB8330F-5C5C-4005-81EC-8CED7B3FE2AB}" type="slidenum">
              <a:rPr lang="en-US" smtClean="0"/>
              <a:t>‹#›</a:t>
            </a:fld>
            <a:endParaRPr lang="en-US"/>
          </a:p>
        </p:txBody>
      </p:sp>
    </p:spTree>
    <p:extLst>
      <p:ext uri="{BB962C8B-B14F-4D97-AF65-F5344CB8AC3E}">
        <p14:creationId xmlns:p14="http://schemas.microsoft.com/office/powerpoint/2010/main" val="3943467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EA047-AD01-472D-BC54-67F57E8C08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9F6B1E-52C5-4287-9BC5-735F235624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C70172-545A-4DD5-8C96-AFA172787759}"/>
              </a:ext>
            </a:extLst>
          </p:cNvPr>
          <p:cNvSpPr>
            <a:spLocks noGrp="1"/>
          </p:cNvSpPr>
          <p:nvPr>
            <p:ph type="dt" sz="half" idx="10"/>
          </p:nvPr>
        </p:nvSpPr>
        <p:spPr/>
        <p:txBody>
          <a:bodyPr/>
          <a:lstStyle/>
          <a:p>
            <a:fld id="{72A87AB0-A527-487D-8BFE-93FF19044A15}" type="datetimeFigureOut">
              <a:rPr lang="en-US" smtClean="0"/>
              <a:t>4/19/2024</a:t>
            </a:fld>
            <a:endParaRPr lang="en-US"/>
          </a:p>
        </p:txBody>
      </p:sp>
      <p:sp>
        <p:nvSpPr>
          <p:cNvPr id="5" name="Footer Placeholder 4">
            <a:extLst>
              <a:ext uri="{FF2B5EF4-FFF2-40B4-BE49-F238E27FC236}">
                <a16:creationId xmlns:a16="http://schemas.microsoft.com/office/drawing/2014/main" id="{987FCC1F-7D6C-46AF-A579-4638DDF9C0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F61D83-9287-479A-BE34-97118D7AE0E7}"/>
              </a:ext>
            </a:extLst>
          </p:cNvPr>
          <p:cNvSpPr>
            <a:spLocks noGrp="1"/>
          </p:cNvSpPr>
          <p:nvPr>
            <p:ph type="sldNum" sz="quarter" idx="12"/>
          </p:nvPr>
        </p:nvSpPr>
        <p:spPr/>
        <p:txBody>
          <a:bodyPr/>
          <a:lstStyle/>
          <a:p>
            <a:fld id="{5CB8330F-5C5C-4005-81EC-8CED7B3FE2AB}" type="slidenum">
              <a:rPr lang="en-US" smtClean="0"/>
              <a:t>‹#›</a:t>
            </a:fld>
            <a:endParaRPr lang="en-US"/>
          </a:p>
        </p:txBody>
      </p:sp>
    </p:spTree>
    <p:extLst>
      <p:ext uri="{BB962C8B-B14F-4D97-AF65-F5344CB8AC3E}">
        <p14:creationId xmlns:p14="http://schemas.microsoft.com/office/powerpoint/2010/main" val="3404169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682FD-29FF-4D03-AA23-12C9C6A7C5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81B7D0-472F-49F0-B54B-F0016D709F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F85B5A-5BCD-431B-B22D-76E53F1DD10C}"/>
              </a:ext>
            </a:extLst>
          </p:cNvPr>
          <p:cNvSpPr>
            <a:spLocks noGrp="1"/>
          </p:cNvSpPr>
          <p:nvPr>
            <p:ph type="dt" sz="half" idx="10"/>
          </p:nvPr>
        </p:nvSpPr>
        <p:spPr/>
        <p:txBody>
          <a:bodyPr/>
          <a:lstStyle/>
          <a:p>
            <a:fld id="{72A87AB0-A527-487D-8BFE-93FF19044A15}" type="datetimeFigureOut">
              <a:rPr lang="en-US" smtClean="0"/>
              <a:t>4/19/2024</a:t>
            </a:fld>
            <a:endParaRPr lang="en-US"/>
          </a:p>
        </p:txBody>
      </p:sp>
      <p:sp>
        <p:nvSpPr>
          <p:cNvPr id="5" name="Footer Placeholder 4">
            <a:extLst>
              <a:ext uri="{FF2B5EF4-FFF2-40B4-BE49-F238E27FC236}">
                <a16:creationId xmlns:a16="http://schemas.microsoft.com/office/drawing/2014/main" id="{2C15D1D6-5B98-4C88-8767-C0F84FB723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E7DEB6-B067-41F1-AF13-17497519D92D}"/>
              </a:ext>
            </a:extLst>
          </p:cNvPr>
          <p:cNvSpPr>
            <a:spLocks noGrp="1"/>
          </p:cNvSpPr>
          <p:nvPr>
            <p:ph type="sldNum" sz="quarter" idx="12"/>
          </p:nvPr>
        </p:nvSpPr>
        <p:spPr/>
        <p:txBody>
          <a:bodyPr/>
          <a:lstStyle/>
          <a:p>
            <a:fld id="{5CB8330F-5C5C-4005-81EC-8CED7B3FE2AB}" type="slidenum">
              <a:rPr lang="en-US" smtClean="0"/>
              <a:t>‹#›</a:t>
            </a:fld>
            <a:endParaRPr lang="en-US"/>
          </a:p>
        </p:txBody>
      </p:sp>
    </p:spTree>
    <p:extLst>
      <p:ext uri="{BB962C8B-B14F-4D97-AF65-F5344CB8AC3E}">
        <p14:creationId xmlns:p14="http://schemas.microsoft.com/office/powerpoint/2010/main" val="3329774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0F967-7035-486D-A530-A8D2D0CD8F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351C40-6D0A-49A0-9C52-E98956FD4B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41C094-4B14-4516-AE82-396BAEA5C2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179959-8480-4170-92F2-9169A9128330}"/>
              </a:ext>
            </a:extLst>
          </p:cNvPr>
          <p:cNvSpPr>
            <a:spLocks noGrp="1"/>
          </p:cNvSpPr>
          <p:nvPr>
            <p:ph type="dt" sz="half" idx="10"/>
          </p:nvPr>
        </p:nvSpPr>
        <p:spPr/>
        <p:txBody>
          <a:bodyPr/>
          <a:lstStyle/>
          <a:p>
            <a:fld id="{72A87AB0-A527-487D-8BFE-93FF19044A15}" type="datetimeFigureOut">
              <a:rPr lang="en-US" smtClean="0"/>
              <a:t>4/19/2024</a:t>
            </a:fld>
            <a:endParaRPr lang="en-US"/>
          </a:p>
        </p:txBody>
      </p:sp>
      <p:sp>
        <p:nvSpPr>
          <p:cNvPr id="6" name="Footer Placeholder 5">
            <a:extLst>
              <a:ext uri="{FF2B5EF4-FFF2-40B4-BE49-F238E27FC236}">
                <a16:creationId xmlns:a16="http://schemas.microsoft.com/office/drawing/2014/main" id="{1EF8353D-08B9-4D0B-A04E-E6570226A1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F3BAD2-33C6-4281-83E7-0E1BFD808165}"/>
              </a:ext>
            </a:extLst>
          </p:cNvPr>
          <p:cNvSpPr>
            <a:spLocks noGrp="1"/>
          </p:cNvSpPr>
          <p:nvPr>
            <p:ph type="sldNum" sz="quarter" idx="12"/>
          </p:nvPr>
        </p:nvSpPr>
        <p:spPr/>
        <p:txBody>
          <a:bodyPr/>
          <a:lstStyle/>
          <a:p>
            <a:fld id="{5CB8330F-5C5C-4005-81EC-8CED7B3FE2AB}" type="slidenum">
              <a:rPr lang="en-US" smtClean="0"/>
              <a:t>‹#›</a:t>
            </a:fld>
            <a:endParaRPr lang="en-US"/>
          </a:p>
        </p:txBody>
      </p:sp>
    </p:spTree>
    <p:extLst>
      <p:ext uri="{BB962C8B-B14F-4D97-AF65-F5344CB8AC3E}">
        <p14:creationId xmlns:p14="http://schemas.microsoft.com/office/powerpoint/2010/main" val="3237032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99882-D374-48D5-A719-E5776B5C764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13BD2A-5F7D-40E3-A38E-7E7855EEE6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862922-1A41-4EE4-BAFD-2081206758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46CF33-3AE5-4BEF-9930-96E1C4145B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787434-DBB0-41FA-93CB-A649D936BD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AA2331-DFFC-4A5F-93D6-D8EE171E4FC5}"/>
              </a:ext>
            </a:extLst>
          </p:cNvPr>
          <p:cNvSpPr>
            <a:spLocks noGrp="1"/>
          </p:cNvSpPr>
          <p:nvPr>
            <p:ph type="dt" sz="half" idx="10"/>
          </p:nvPr>
        </p:nvSpPr>
        <p:spPr/>
        <p:txBody>
          <a:bodyPr/>
          <a:lstStyle/>
          <a:p>
            <a:fld id="{72A87AB0-A527-487D-8BFE-93FF19044A15}" type="datetimeFigureOut">
              <a:rPr lang="en-US" smtClean="0"/>
              <a:t>4/19/2024</a:t>
            </a:fld>
            <a:endParaRPr lang="en-US"/>
          </a:p>
        </p:txBody>
      </p:sp>
      <p:sp>
        <p:nvSpPr>
          <p:cNvPr id="8" name="Footer Placeholder 7">
            <a:extLst>
              <a:ext uri="{FF2B5EF4-FFF2-40B4-BE49-F238E27FC236}">
                <a16:creationId xmlns:a16="http://schemas.microsoft.com/office/drawing/2014/main" id="{996ADA5B-8312-44C0-80CB-4697819E77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CE848D-C786-45BC-AC70-C17FBBBAB072}"/>
              </a:ext>
            </a:extLst>
          </p:cNvPr>
          <p:cNvSpPr>
            <a:spLocks noGrp="1"/>
          </p:cNvSpPr>
          <p:nvPr>
            <p:ph type="sldNum" sz="quarter" idx="12"/>
          </p:nvPr>
        </p:nvSpPr>
        <p:spPr/>
        <p:txBody>
          <a:bodyPr/>
          <a:lstStyle/>
          <a:p>
            <a:fld id="{5CB8330F-5C5C-4005-81EC-8CED7B3FE2AB}" type="slidenum">
              <a:rPr lang="en-US" smtClean="0"/>
              <a:t>‹#›</a:t>
            </a:fld>
            <a:endParaRPr lang="en-US"/>
          </a:p>
        </p:txBody>
      </p:sp>
    </p:spTree>
    <p:extLst>
      <p:ext uri="{BB962C8B-B14F-4D97-AF65-F5344CB8AC3E}">
        <p14:creationId xmlns:p14="http://schemas.microsoft.com/office/powerpoint/2010/main" val="2526191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06D36-6CAD-48FC-AEC9-8B31D11BB2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BE566F-E98E-4FF7-B27C-CF739925FAF8}"/>
              </a:ext>
            </a:extLst>
          </p:cNvPr>
          <p:cNvSpPr>
            <a:spLocks noGrp="1"/>
          </p:cNvSpPr>
          <p:nvPr>
            <p:ph type="dt" sz="half" idx="10"/>
          </p:nvPr>
        </p:nvSpPr>
        <p:spPr/>
        <p:txBody>
          <a:bodyPr/>
          <a:lstStyle/>
          <a:p>
            <a:fld id="{72A87AB0-A527-487D-8BFE-93FF19044A15}" type="datetimeFigureOut">
              <a:rPr lang="en-US" smtClean="0"/>
              <a:t>4/19/2024</a:t>
            </a:fld>
            <a:endParaRPr lang="en-US"/>
          </a:p>
        </p:txBody>
      </p:sp>
      <p:sp>
        <p:nvSpPr>
          <p:cNvPr id="4" name="Footer Placeholder 3">
            <a:extLst>
              <a:ext uri="{FF2B5EF4-FFF2-40B4-BE49-F238E27FC236}">
                <a16:creationId xmlns:a16="http://schemas.microsoft.com/office/drawing/2014/main" id="{07FE19F3-2B42-4F2A-9CB8-87DB23E58B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A319B3-E94C-4D03-A125-50B67E437271}"/>
              </a:ext>
            </a:extLst>
          </p:cNvPr>
          <p:cNvSpPr>
            <a:spLocks noGrp="1"/>
          </p:cNvSpPr>
          <p:nvPr>
            <p:ph type="sldNum" sz="quarter" idx="12"/>
          </p:nvPr>
        </p:nvSpPr>
        <p:spPr/>
        <p:txBody>
          <a:bodyPr/>
          <a:lstStyle/>
          <a:p>
            <a:fld id="{5CB8330F-5C5C-4005-81EC-8CED7B3FE2AB}" type="slidenum">
              <a:rPr lang="en-US" smtClean="0"/>
              <a:t>‹#›</a:t>
            </a:fld>
            <a:endParaRPr lang="en-US"/>
          </a:p>
        </p:txBody>
      </p:sp>
    </p:spTree>
    <p:extLst>
      <p:ext uri="{BB962C8B-B14F-4D97-AF65-F5344CB8AC3E}">
        <p14:creationId xmlns:p14="http://schemas.microsoft.com/office/powerpoint/2010/main" val="798486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3DC0C1-DC8C-4C2C-929D-09AC06EE3F96}"/>
              </a:ext>
            </a:extLst>
          </p:cNvPr>
          <p:cNvSpPr>
            <a:spLocks noGrp="1"/>
          </p:cNvSpPr>
          <p:nvPr>
            <p:ph type="dt" sz="half" idx="10"/>
          </p:nvPr>
        </p:nvSpPr>
        <p:spPr/>
        <p:txBody>
          <a:bodyPr/>
          <a:lstStyle/>
          <a:p>
            <a:fld id="{72A87AB0-A527-487D-8BFE-93FF19044A15}" type="datetimeFigureOut">
              <a:rPr lang="en-US" smtClean="0"/>
              <a:t>4/19/2024</a:t>
            </a:fld>
            <a:endParaRPr lang="en-US"/>
          </a:p>
        </p:txBody>
      </p:sp>
      <p:sp>
        <p:nvSpPr>
          <p:cNvPr id="3" name="Footer Placeholder 2">
            <a:extLst>
              <a:ext uri="{FF2B5EF4-FFF2-40B4-BE49-F238E27FC236}">
                <a16:creationId xmlns:a16="http://schemas.microsoft.com/office/drawing/2014/main" id="{321AFFFB-7E00-4DC4-A1DB-E74D910871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D4A0A5-DFC2-4FA1-A386-001D5B685BDE}"/>
              </a:ext>
            </a:extLst>
          </p:cNvPr>
          <p:cNvSpPr>
            <a:spLocks noGrp="1"/>
          </p:cNvSpPr>
          <p:nvPr>
            <p:ph type="sldNum" sz="quarter" idx="12"/>
          </p:nvPr>
        </p:nvSpPr>
        <p:spPr/>
        <p:txBody>
          <a:bodyPr/>
          <a:lstStyle/>
          <a:p>
            <a:fld id="{5CB8330F-5C5C-4005-81EC-8CED7B3FE2AB}" type="slidenum">
              <a:rPr lang="en-US" smtClean="0"/>
              <a:t>‹#›</a:t>
            </a:fld>
            <a:endParaRPr lang="en-US"/>
          </a:p>
        </p:txBody>
      </p:sp>
    </p:spTree>
    <p:extLst>
      <p:ext uri="{BB962C8B-B14F-4D97-AF65-F5344CB8AC3E}">
        <p14:creationId xmlns:p14="http://schemas.microsoft.com/office/powerpoint/2010/main" val="2650278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4283E-0B4F-4D9E-A9A5-532B851FE5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48584E-33AC-4642-9A00-E6249A4A5C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32177D-5348-4908-9274-719709E4F2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D4BCB9-BE07-411C-B9AD-9E149548F9CB}"/>
              </a:ext>
            </a:extLst>
          </p:cNvPr>
          <p:cNvSpPr>
            <a:spLocks noGrp="1"/>
          </p:cNvSpPr>
          <p:nvPr>
            <p:ph type="dt" sz="half" idx="10"/>
          </p:nvPr>
        </p:nvSpPr>
        <p:spPr/>
        <p:txBody>
          <a:bodyPr/>
          <a:lstStyle/>
          <a:p>
            <a:fld id="{72A87AB0-A527-487D-8BFE-93FF19044A15}" type="datetimeFigureOut">
              <a:rPr lang="en-US" smtClean="0"/>
              <a:t>4/19/2024</a:t>
            </a:fld>
            <a:endParaRPr lang="en-US"/>
          </a:p>
        </p:txBody>
      </p:sp>
      <p:sp>
        <p:nvSpPr>
          <p:cNvPr id="6" name="Footer Placeholder 5">
            <a:extLst>
              <a:ext uri="{FF2B5EF4-FFF2-40B4-BE49-F238E27FC236}">
                <a16:creationId xmlns:a16="http://schemas.microsoft.com/office/drawing/2014/main" id="{D4BE4A53-50E4-4EC5-A182-DAADB15846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7EF9CE-A005-4713-9C2B-350763EB79AB}"/>
              </a:ext>
            </a:extLst>
          </p:cNvPr>
          <p:cNvSpPr>
            <a:spLocks noGrp="1"/>
          </p:cNvSpPr>
          <p:nvPr>
            <p:ph type="sldNum" sz="quarter" idx="12"/>
          </p:nvPr>
        </p:nvSpPr>
        <p:spPr/>
        <p:txBody>
          <a:bodyPr/>
          <a:lstStyle/>
          <a:p>
            <a:fld id="{5CB8330F-5C5C-4005-81EC-8CED7B3FE2AB}" type="slidenum">
              <a:rPr lang="en-US" smtClean="0"/>
              <a:t>‹#›</a:t>
            </a:fld>
            <a:endParaRPr lang="en-US"/>
          </a:p>
        </p:txBody>
      </p:sp>
    </p:spTree>
    <p:extLst>
      <p:ext uri="{BB962C8B-B14F-4D97-AF65-F5344CB8AC3E}">
        <p14:creationId xmlns:p14="http://schemas.microsoft.com/office/powerpoint/2010/main" val="2076648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3C42A-7EBA-4A53-AA83-A5EEE5EAC1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7BAED0-1717-41B7-88F6-E8C0D746CD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9AAB3F-BED1-4686-B0F4-FAE50761F1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F9EAE-7948-4FA2-8C10-78B0BC989EB5}"/>
              </a:ext>
            </a:extLst>
          </p:cNvPr>
          <p:cNvSpPr>
            <a:spLocks noGrp="1"/>
          </p:cNvSpPr>
          <p:nvPr>
            <p:ph type="dt" sz="half" idx="10"/>
          </p:nvPr>
        </p:nvSpPr>
        <p:spPr/>
        <p:txBody>
          <a:bodyPr/>
          <a:lstStyle/>
          <a:p>
            <a:fld id="{72A87AB0-A527-487D-8BFE-93FF19044A15}" type="datetimeFigureOut">
              <a:rPr lang="en-US" smtClean="0"/>
              <a:t>4/19/2024</a:t>
            </a:fld>
            <a:endParaRPr lang="en-US"/>
          </a:p>
        </p:txBody>
      </p:sp>
      <p:sp>
        <p:nvSpPr>
          <p:cNvPr id="6" name="Footer Placeholder 5">
            <a:extLst>
              <a:ext uri="{FF2B5EF4-FFF2-40B4-BE49-F238E27FC236}">
                <a16:creationId xmlns:a16="http://schemas.microsoft.com/office/drawing/2014/main" id="{406ECE79-994B-4622-9D57-BE2CCCD5E8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D12E13-63D8-4A11-9B1F-90961A0BE1B9}"/>
              </a:ext>
            </a:extLst>
          </p:cNvPr>
          <p:cNvSpPr>
            <a:spLocks noGrp="1"/>
          </p:cNvSpPr>
          <p:nvPr>
            <p:ph type="sldNum" sz="quarter" idx="12"/>
          </p:nvPr>
        </p:nvSpPr>
        <p:spPr/>
        <p:txBody>
          <a:bodyPr/>
          <a:lstStyle/>
          <a:p>
            <a:fld id="{5CB8330F-5C5C-4005-81EC-8CED7B3FE2AB}" type="slidenum">
              <a:rPr lang="en-US" smtClean="0"/>
              <a:t>‹#›</a:t>
            </a:fld>
            <a:endParaRPr lang="en-US"/>
          </a:p>
        </p:txBody>
      </p:sp>
    </p:spTree>
    <p:extLst>
      <p:ext uri="{BB962C8B-B14F-4D97-AF65-F5344CB8AC3E}">
        <p14:creationId xmlns:p14="http://schemas.microsoft.com/office/powerpoint/2010/main" val="211936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5B4670-9663-4DD6-A667-B2F2A34CA0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22A33E-83A1-4C4C-87AF-7C6AD7BE80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413696-9061-496C-BE18-11D7A83C44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A87AB0-A527-487D-8BFE-93FF19044A15}" type="datetimeFigureOut">
              <a:rPr lang="en-US" smtClean="0"/>
              <a:t>4/19/2024</a:t>
            </a:fld>
            <a:endParaRPr lang="en-US"/>
          </a:p>
        </p:txBody>
      </p:sp>
      <p:sp>
        <p:nvSpPr>
          <p:cNvPr id="5" name="Footer Placeholder 4">
            <a:extLst>
              <a:ext uri="{FF2B5EF4-FFF2-40B4-BE49-F238E27FC236}">
                <a16:creationId xmlns:a16="http://schemas.microsoft.com/office/drawing/2014/main" id="{2923A54B-B906-4C5F-AA87-056D3BEBA1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A91FEE1-05B1-4114-8CA5-706BFD4A5F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B8330F-5C5C-4005-81EC-8CED7B3FE2AB}" type="slidenum">
              <a:rPr lang="en-US" smtClean="0"/>
              <a:t>‹#›</a:t>
            </a:fld>
            <a:endParaRPr lang="en-US"/>
          </a:p>
        </p:txBody>
      </p:sp>
    </p:spTree>
    <p:extLst>
      <p:ext uri="{BB962C8B-B14F-4D97-AF65-F5344CB8AC3E}">
        <p14:creationId xmlns:p14="http://schemas.microsoft.com/office/powerpoint/2010/main" val="22329304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ideo" Target="https://www.youtube.com/embed/S1hWoMdw9Gk?feature=oembe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mailto:mplatero@graniteschools.org" TargetMode="External"/><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hyperlink" Target="https://tinyurl.com/CTECord23"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 name="Rectangle 15">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90B0B0-045B-4CC4-A3AE-50156D838BDB}"/>
              </a:ext>
            </a:extLst>
          </p:cNvPr>
          <p:cNvSpPr>
            <a:spLocks noGrp="1"/>
          </p:cNvSpPr>
          <p:nvPr>
            <p:ph type="ctrTitle"/>
          </p:nvPr>
        </p:nvSpPr>
        <p:spPr>
          <a:xfrm>
            <a:off x="728663" y="1422400"/>
            <a:ext cx="5367337" cy="2387600"/>
          </a:xfrm>
        </p:spPr>
        <p:txBody>
          <a:bodyPr>
            <a:normAutofit/>
          </a:bodyPr>
          <a:lstStyle/>
          <a:p>
            <a:pPr algn="l"/>
            <a:r>
              <a:rPr lang="en-US" sz="5000" b="1">
                <a:solidFill>
                  <a:schemeClr val="bg1"/>
                </a:solidFill>
              </a:rPr>
              <a:t>The Pathway to Graduation</a:t>
            </a:r>
          </a:p>
        </p:txBody>
      </p:sp>
      <p:sp>
        <p:nvSpPr>
          <p:cNvPr id="3" name="Subtitle 2">
            <a:extLst>
              <a:ext uri="{FF2B5EF4-FFF2-40B4-BE49-F238E27FC236}">
                <a16:creationId xmlns:a16="http://schemas.microsoft.com/office/drawing/2014/main" id="{CB57383F-BC6B-463B-B54E-1C373047FC59}"/>
              </a:ext>
            </a:extLst>
          </p:cNvPr>
          <p:cNvSpPr>
            <a:spLocks noGrp="1"/>
          </p:cNvSpPr>
          <p:nvPr>
            <p:ph type="subTitle" idx="1"/>
          </p:nvPr>
        </p:nvSpPr>
        <p:spPr>
          <a:xfrm>
            <a:off x="728663" y="3902075"/>
            <a:ext cx="5367337" cy="1655762"/>
          </a:xfrm>
        </p:spPr>
        <p:txBody>
          <a:bodyPr>
            <a:normAutofit/>
          </a:bodyPr>
          <a:lstStyle/>
          <a:p>
            <a:pPr algn="l"/>
            <a:r>
              <a:rPr lang="en-US" sz="2000" dirty="0">
                <a:solidFill>
                  <a:schemeClr val="bg1"/>
                </a:solidFill>
              </a:rPr>
              <a:t>Class of 2024</a:t>
            </a:r>
          </a:p>
        </p:txBody>
      </p:sp>
      <p:sp>
        <p:nvSpPr>
          <p:cNvPr id="61" name="Rectangle 17">
            <a:extLst>
              <a:ext uri="{FF2B5EF4-FFF2-40B4-BE49-F238E27FC236}">
                <a16:creationId xmlns:a16="http://schemas.microsoft.com/office/drawing/2014/main" id="{1A89CBBC-7743-43D9-A324-25CB472E9B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34112" y="638849"/>
            <a:ext cx="5505449" cy="547564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E234772D-417B-4F28-A53D-C98D69DCA96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6583776" y="2028789"/>
            <a:ext cx="4806120" cy="2695764"/>
          </a:xfrm>
          <a:prstGeom prst="rect">
            <a:avLst/>
          </a:prstGeom>
        </p:spPr>
      </p:pic>
    </p:spTree>
    <p:extLst>
      <p:ext uri="{BB962C8B-B14F-4D97-AF65-F5344CB8AC3E}">
        <p14:creationId xmlns:p14="http://schemas.microsoft.com/office/powerpoint/2010/main" val="25580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9">
            <a:extLst>
              <a:ext uri="{FF2B5EF4-FFF2-40B4-BE49-F238E27FC236}">
                <a16:creationId xmlns:a16="http://schemas.microsoft.com/office/drawing/2014/main" id="{4E0A5C5C-2A95-428E-9F6A-0D29EBD57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395" y="1040837"/>
            <a:ext cx="4754948" cy="475494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11">
            <a:extLst>
              <a:ext uri="{FF2B5EF4-FFF2-40B4-BE49-F238E27FC236}">
                <a16:creationId xmlns:a16="http://schemas.microsoft.com/office/drawing/2014/main" id="{1056F38F-7C4E-461D-8709-7D0024AE1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411" y="1029607"/>
            <a:ext cx="4754948" cy="4754948"/>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13">
            <a:extLst>
              <a:ext uri="{FF2B5EF4-FFF2-40B4-BE49-F238E27FC236}">
                <a16:creationId xmlns:a16="http://schemas.microsoft.com/office/drawing/2014/main" id="{C7278469-3C3C-49CE-AEEE-E176A4900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60" y="934855"/>
            <a:ext cx="4754948" cy="4754948"/>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01ED29-91EC-474B-B412-59DA824A8D4D}"/>
              </a:ext>
            </a:extLst>
          </p:cNvPr>
          <p:cNvSpPr>
            <a:spLocks noGrp="1"/>
          </p:cNvSpPr>
          <p:nvPr>
            <p:ph type="title"/>
          </p:nvPr>
        </p:nvSpPr>
        <p:spPr>
          <a:xfrm>
            <a:off x="1102368" y="1877492"/>
            <a:ext cx="4030132" cy="3215373"/>
          </a:xfrm>
        </p:spPr>
        <p:txBody>
          <a:bodyPr>
            <a:normAutofit/>
          </a:bodyPr>
          <a:lstStyle/>
          <a:p>
            <a:pPr algn="ctr"/>
            <a:r>
              <a:rPr lang="en-US">
                <a:solidFill>
                  <a:schemeClr val="bg1"/>
                </a:solidFill>
              </a:rPr>
              <a:t>Don’t Fail Classes This Quarter</a:t>
            </a:r>
          </a:p>
        </p:txBody>
      </p:sp>
      <p:grpSp>
        <p:nvGrpSpPr>
          <p:cNvPr id="16" name="Group 15">
            <a:extLst>
              <a:ext uri="{FF2B5EF4-FFF2-40B4-BE49-F238E27FC236}">
                <a16:creationId xmlns:a16="http://schemas.microsoft.com/office/drawing/2014/main" id="{93DC754C-7E09-422D-A8BB-AF632E90DF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17" name="Freeform: Shape 16">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20" name="Graphic 212">
            <a:extLst>
              <a:ext uri="{FF2B5EF4-FFF2-40B4-BE49-F238E27FC236}">
                <a16:creationId xmlns:a16="http://schemas.microsoft.com/office/drawing/2014/main" id="{4C6598AB-1C17-4D54-951C-A082D94AC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2" name="Graphic 212">
            <a:extLst>
              <a:ext uri="{FF2B5EF4-FFF2-40B4-BE49-F238E27FC236}">
                <a16:creationId xmlns:a16="http://schemas.microsoft.com/office/drawing/2014/main" id="{C83B66D7-137D-4AC1-B172-53D60F08BE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4" name="Oval 23">
            <a:extLst>
              <a:ext uri="{FF2B5EF4-FFF2-40B4-BE49-F238E27FC236}">
                <a16:creationId xmlns:a16="http://schemas.microsoft.com/office/drawing/2014/main" id="{F6B92503-6984-4D15-8B98-8718709B7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a:extLst>
              <a:ext uri="{FF2B5EF4-FFF2-40B4-BE49-F238E27FC236}">
                <a16:creationId xmlns:a16="http://schemas.microsoft.com/office/drawing/2014/main" id="{08DDF938-524E-4C18-A47D-C00627832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Content Placeholder 2">
            <a:extLst>
              <a:ext uri="{FF2B5EF4-FFF2-40B4-BE49-F238E27FC236}">
                <a16:creationId xmlns:a16="http://schemas.microsoft.com/office/drawing/2014/main" id="{9C9CE7FF-1D38-40EE-835B-BED227BFB68A}"/>
              </a:ext>
            </a:extLst>
          </p:cNvPr>
          <p:cNvSpPr>
            <a:spLocks noGrp="1"/>
          </p:cNvSpPr>
          <p:nvPr>
            <p:ph idx="1"/>
          </p:nvPr>
        </p:nvSpPr>
        <p:spPr>
          <a:xfrm>
            <a:off x="6234868" y="1130846"/>
            <a:ext cx="5217173" cy="4351338"/>
          </a:xfrm>
        </p:spPr>
        <p:txBody>
          <a:bodyPr>
            <a:noAutofit/>
          </a:bodyPr>
          <a:lstStyle/>
          <a:p>
            <a:pPr algn="ctr"/>
            <a:r>
              <a:rPr lang="en-US" sz="4000" dirty="0">
                <a:solidFill>
                  <a:schemeClr val="bg1"/>
                </a:solidFill>
              </a:rPr>
              <a:t>Keep in mind that you can't make-up classes you fail this quarter with a packet. You must pass all the classes you need for graduation this quarter.</a:t>
            </a:r>
          </a:p>
        </p:txBody>
      </p:sp>
      <p:grpSp>
        <p:nvGrpSpPr>
          <p:cNvPr id="28" name="Graphic 185">
            <a:extLst>
              <a:ext uri="{FF2B5EF4-FFF2-40B4-BE49-F238E27FC236}">
                <a16:creationId xmlns:a16="http://schemas.microsoft.com/office/drawing/2014/main" id="{3773FAF5-C452-4455-9411-D6AF5EBD4C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12239" y="6139464"/>
            <a:ext cx="1054466" cy="469689"/>
            <a:chOff x="9841624" y="4115729"/>
            <a:chExt cx="602169" cy="268223"/>
          </a:xfrm>
          <a:solidFill>
            <a:schemeClr val="bg1"/>
          </a:solidFill>
        </p:grpSpPr>
        <p:sp>
          <p:nvSpPr>
            <p:cNvPr id="29" name="Freeform: Shape 28">
              <a:extLst>
                <a:ext uri="{FF2B5EF4-FFF2-40B4-BE49-F238E27FC236}">
                  <a16:creationId xmlns:a16="http://schemas.microsoft.com/office/drawing/2014/main" id="{1ECA0D96-F63C-4F7B-BE16-0F3FE76D7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4F83A81-0546-400A-918A-90C9C48B8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9741F692-A5B6-4215-86D9-B1FD4FF2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CC0876CB-9C60-4580-8FED-CD64EC7664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A879B3B7-48DB-4D3A-BB33-02766EAD3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306357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room of colourful chairs">
            <a:extLst>
              <a:ext uri="{FF2B5EF4-FFF2-40B4-BE49-F238E27FC236}">
                <a16:creationId xmlns:a16="http://schemas.microsoft.com/office/drawing/2014/main" id="{06FA0737-9D26-4623-A5BD-90917D0CC1F1}"/>
              </a:ext>
            </a:extLst>
          </p:cNvPr>
          <p:cNvPicPr>
            <a:picLocks noChangeAspect="1"/>
          </p:cNvPicPr>
          <p:nvPr/>
        </p:nvPicPr>
        <p:blipFill rotWithShape="1">
          <a:blip r:embed="rId2">
            <a:alphaModFix amt="35000"/>
          </a:blip>
          <a:srcRect t="184" b="15547"/>
          <a:stretch/>
        </p:blipFill>
        <p:spPr>
          <a:xfrm>
            <a:off x="20" y="1"/>
            <a:ext cx="12191980" cy="6857999"/>
          </a:xfrm>
          <a:prstGeom prst="rect">
            <a:avLst/>
          </a:prstGeom>
        </p:spPr>
      </p:pic>
      <p:sp>
        <p:nvSpPr>
          <p:cNvPr id="2" name="Title 1">
            <a:extLst>
              <a:ext uri="{FF2B5EF4-FFF2-40B4-BE49-F238E27FC236}">
                <a16:creationId xmlns:a16="http://schemas.microsoft.com/office/drawing/2014/main" id="{36487C5E-2E39-4214-BA99-6E10EAC91765}"/>
              </a:ext>
            </a:extLst>
          </p:cNvPr>
          <p:cNvSpPr>
            <a:spLocks noGrp="1"/>
          </p:cNvSpPr>
          <p:nvPr>
            <p:ph type="title"/>
          </p:nvPr>
        </p:nvSpPr>
        <p:spPr>
          <a:xfrm>
            <a:off x="838201" y="1065862"/>
            <a:ext cx="3313164" cy="4726276"/>
          </a:xfrm>
        </p:spPr>
        <p:txBody>
          <a:bodyPr>
            <a:normAutofit/>
          </a:bodyPr>
          <a:lstStyle/>
          <a:p>
            <a:pPr algn="r"/>
            <a:r>
              <a:rPr lang="en-US" sz="4000">
                <a:solidFill>
                  <a:srgbClr val="FFFFFF"/>
                </a:solidFill>
              </a:rPr>
              <a:t>Step Two</a:t>
            </a:r>
          </a:p>
        </p:txBody>
      </p:sp>
      <p:cxnSp>
        <p:nvCxnSpPr>
          <p:cNvPr id="11"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81D2AA5-4B8D-43AB-97B4-0079EAF48EE9}"/>
              </a:ext>
            </a:extLst>
          </p:cNvPr>
          <p:cNvSpPr>
            <a:spLocks noGrp="1"/>
          </p:cNvSpPr>
          <p:nvPr>
            <p:ph idx="1"/>
          </p:nvPr>
        </p:nvSpPr>
        <p:spPr>
          <a:xfrm>
            <a:off x="5155379" y="1065862"/>
            <a:ext cx="5744685" cy="4726276"/>
          </a:xfrm>
        </p:spPr>
        <p:txBody>
          <a:bodyPr anchor="ctr">
            <a:normAutofit/>
          </a:bodyPr>
          <a:lstStyle/>
          <a:p>
            <a:r>
              <a:rPr lang="en-US" sz="2000">
                <a:solidFill>
                  <a:srgbClr val="FFFFFF"/>
                </a:solidFill>
              </a:rPr>
              <a:t>Go to college this fall or have a plan for what you will do after you graduate. </a:t>
            </a:r>
          </a:p>
          <a:p>
            <a:endParaRPr lang="en-US" sz="2000">
              <a:solidFill>
                <a:srgbClr val="FFFFFF"/>
              </a:solidFill>
            </a:endParaRPr>
          </a:p>
        </p:txBody>
      </p:sp>
    </p:spTree>
    <p:extLst>
      <p:ext uri="{BB962C8B-B14F-4D97-AF65-F5344CB8AC3E}">
        <p14:creationId xmlns:p14="http://schemas.microsoft.com/office/powerpoint/2010/main" val="949097021"/>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D7DE59AD-E264-47D1-800D-FB9E893D6F29}"/>
              </a:ext>
            </a:extLst>
          </p:cNvPr>
          <p:cNvSpPr>
            <a:spLocks noGrp="1"/>
          </p:cNvSpPr>
          <p:nvPr>
            <p:ph type="title"/>
          </p:nvPr>
        </p:nvSpPr>
        <p:spPr>
          <a:xfrm>
            <a:off x="922635" y="1250575"/>
            <a:ext cx="4604274" cy="4163210"/>
          </a:xfrm>
        </p:spPr>
        <p:txBody>
          <a:bodyPr anchor="ctr">
            <a:normAutofit/>
          </a:bodyPr>
          <a:lstStyle/>
          <a:p>
            <a:r>
              <a:rPr lang="en-US" sz="8000">
                <a:solidFill>
                  <a:schemeClr val="bg1"/>
                </a:solidFill>
              </a:rPr>
              <a:t>You need to have a plan!</a:t>
            </a:r>
          </a:p>
        </p:txBody>
      </p:sp>
      <p:sp>
        <p:nvSpPr>
          <p:cNvPr id="10" name="Rectangle 9">
            <a:extLst>
              <a:ext uri="{FF2B5EF4-FFF2-40B4-BE49-F238E27FC236}">
                <a16:creationId xmlns:a16="http://schemas.microsoft.com/office/drawing/2014/main" id="{C2C57604-0CFD-4023-B9BD-107166A25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6476" y="1100949"/>
            <a:ext cx="4996593"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7BC6573-098C-419C-8FA7-4BC296CFFBC4}"/>
              </a:ext>
            </a:extLst>
          </p:cNvPr>
          <p:cNvSpPr>
            <a:spLocks noGrp="1"/>
          </p:cNvSpPr>
          <p:nvPr>
            <p:ph idx="1"/>
          </p:nvPr>
        </p:nvSpPr>
        <p:spPr>
          <a:xfrm>
            <a:off x="6293224" y="860612"/>
            <a:ext cx="4797909" cy="5023821"/>
          </a:xfrm>
        </p:spPr>
        <p:txBody>
          <a:bodyPr anchor="ctr">
            <a:normAutofit/>
          </a:bodyPr>
          <a:lstStyle/>
          <a:p>
            <a:r>
              <a:rPr lang="en-US" sz="3200" dirty="0">
                <a:solidFill>
                  <a:schemeClr val="bg1"/>
                </a:solidFill>
              </a:rPr>
              <a:t>Applications are not difficult, if you need help filling out an application, you can meet with your counselor or the College Advisor, Kris Jones,  in the Career Center to do this. Please do this ASAP</a:t>
            </a:r>
          </a:p>
        </p:txBody>
      </p:sp>
    </p:spTree>
    <p:extLst>
      <p:ext uri="{BB962C8B-B14F-4D97-AF65-F5344CB8AC3E}">
        <p14:creationId xmlns:p14="http://schemas.microsoft.com/office/powerpoint/2010/main" val="3678743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D485C395-0A6E-41E9-87B0-6E94AA6E6889}"/>
              </a:ext>
            </a:extLst>
          </p:cNvPr>
          <p:cNvSpPr>
            <a:spLocks noGrp="1"/>
          </p:cNvSpPr>
          <p:nvPr>
            <p:ph type="title"/>
          </p:nvPr>
        </p:nvSpPr>
        <p:spPr>
          <a:xfrm>
            <a:off x="546546" y="669925"/>
            <a:ext cx="4650862" cy="4812755"/>
          </a:xfrm>
        </p:spPr>
        <p:txBody>
          <a:bodyPr anchor="b">
            <a:normAutofit/>
          </a:bodyPr>
          <a:lstStyle/>
          <a:p>
            <a:pPr algn="r"/>
            <a:r>
              <a:rPr lang="en-US" sz="6700">
                <a:solidFill>
                  <a:schemeClr val="bg1"/>
                </a:solidFill>
              </a:rPr>
              <a:t>Going to College is an Investment in You</a:t>
            </a: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06" y="5597879"/>
            <a:ext cx="510200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136DBFF-08CF-471A-9822-97EFEFEB50C0}"/>
              </a:ext>
            </a:extLst>
          </p:cNvPr>
          <p:cNvSpPr>
            <a:spLocks noGrp="1"/>
          </p:cNvSpPr>
          <p:nvPr>
            <p:ph idx="1"/>
          </p:nvPr>
        </p:nvSpPr>
        <p:spPr>
          <a:xfrm>
            <a:off x="6490314" y="753042"/>
            <a:ext cx="4562272" cy="5172060"/>
          </a:xfrm>
        </p:spPr>
        <p:txBody>
          <a:bodyPr anchor="ctr">
            <a:normAutofit/>
          </a:bodyPr>
          <a:lstStyle/>
          <a:p>
            <a:r>
              <a:rPr lang="en-US" sz="3600" dirty="0">
                <a:solidFill>
                  <a:schemeClr val="bg1"/>
                </a:solidFill>
              </a:rPr>
              <a:t>While the prospect of attending college may seem expensive, it is important to realize how much those four years will pay off later.</a:t>
            </a:r>
          </a:p>
        </p:txBody>
      </p: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9669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99C1E2-E64E-4763-AD3E-830DE51D5B7A}"/>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It pays to be educated</a:t>
            </a:r>
          </a:p>
        </p:txBody>
      </p:sp>
      <p:cxnSp>
        <p:nvCxnSpPr>
          <p:cNvPr id="29" name="Straight Connector 28">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Content Placeholder 5">
            <a:extLst>
              <a:ext uri="{FF2B5EF4-FFF2-40B4-BE49-F238E27FC236}">
                <a16:creationId xmlns:a16="http://schemas.microsoft.com/office/drawing/2014/main" id="{0612E5ED-0190-FB54-156E-B7684B157177}"/>
              </a:ext>
            </a:extLst>
          </p:cNvPr>
          <p:cNvPicPr>
            <a:picLocks noGrp="1" noChangeAspect="1"/>
          </p:cNvPicPr>
          <p:nvPr>
            <p:ph idx="1"/>
          </p:nvPr>
        </p:nvPicPr>
        <p:blipFill>
          <a:blip r:embed="rId2"/>
          <a:stretch>
            <a:fillRect/>
          </a:stretch>
        </p:blipFill>
        <p:spPr>
          <a:xfrm>
            <a:off x="5113477" y="1099761"/>
            <a:ext cx="7078523" cy="4351338"/>
          </a:xfrm>
        </p:spPr>
      </p:pic>
    </p:spTree>
    <p:extLst>
      <p:ext uri="{BB962C8B-B14F-4D97-AF65-F5344CB8AC3E}">
        <p14:creationId xmlns:p14="http://schemas.microsoft.com/office/powerpoint/2010/main" val="3564233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9A97ABF3-9477-9E31-B836-DAE5B62E16C1}"/>
              </a:ext>
            </a:extLst>
          </p:cNvPr>
          <p:cNvPicPr>
            <a:picLocks noGrp="1" noChangeAspect="1"/>
          </p:cNvPicPr>
          <p:nvPr>
            <p:ph idx="1"/>
          </p:nvPr>
        </p:nvPicPr>
        <p:blipFill rotWithShape="1">
          <a:blip r:embed="rId2"/>
          <a:srcRect b="1334"/>
          <a:stretch/>
        </p:blipFill>
        <p:spPr>
          <a:xfrm>
            <a:off x="20" y="1282"/>
            <a:ext cx="12191980" cy="6856718"/>
          </a:xfrm>
          <a:prstGeom prst="rect">
            <a:avLst/>
          </a:prstGeom>
        </p:spPr>
      </p:pic>
    </p:spTree>
    <p:extLst>
      <p:ext uri="{BB962C8B-B14F-4D97-AF65-F5344CB8AC3E}">
        <p14:creationId xmlns:p14="http://schemas.microsoft.com/office/powerpoint/2010/main" val="35303140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14"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43B3B3E3-0C5E-4105-B9F3-0B5E9F269559}"/>
              </a:ext>
            </a:extLst>
          </p:cNvPr>
          <p:cNvSpPr>
            <a:spLocks noGrp="1"/>
          </p:cNvSpPr>
          <p:nvPr>
            <p:ph type="title"/>
          </p:nvPr>
        </p:nvSpPr>
        <p:spPr>
          <a:xfrm>
            <a:off x="786385" y="841248"/>
            <a:ext cx="3515244" cy="5340097"/>
          </a:xfrm>
        </p:spPr>
        <p:txBody>
          <a:bodyPr anchor="ctr">
            <a:normAutofit/>
          </a:bodyPr>
          <a:lstStyle/>
          <a:p>
            <a:r>
              <a:rPr lang="en-US" sz="4800">
                <a:solidFill>
                  <a:schemeClr val="bg1"/>
                </a:solidFill>
              </a:rPr>
              <a:t>Step 3</a:t>
            </a:r>
          </a:p>
        </p:txBody>
      </p:sp>
      <p:graphicFrame>
        <p:nvGraphicFramePr>
          <p:cNvPr id="5" name="Content Placeholder 2">
            <a:extLst>
              <a:ext uri="{FF2B5EF4-FFF2-40B4-BE49-F238E27FC236}">
                <a16:creationId xmlns:a16="http://schemas.microsoft.com/office/drawing/2014/main" id="{CFE51EA2-7AAE-4D82-99E9-410F8882C1EC}"/>
              </a:ext>
            </a:extLst>
          </p:cNvPr>
          <p:cNvGraphicFramePr>
            <a:graphicFrameLocks noGrp="1"/>
          </p:cNvGraphicFramePr>
          <p:nvPr>
            <p:ph idx="1"/>
            <p:extLst>
              <p:ext uri="{D42A27DB-BD31-4B8C-83A1-F6EECF244321}">
                <p14:modId xmlns:p14="http://schemas.microsoft.com/office/powerpoint/2010/main" val="2846364983"/>
              </p:ext>
            </p:extLst>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3343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63D83-7580-4F2C-9EB2-DAFDC1181AD3}"/>
              </a:ext>
            </a:extLst>
          </p:cNvPr>
          <p:cNvSpPr>
            <a:spLocks noGrp="1"/>
          </p:cNvSpPr>
          <p:nvPr>
            <p:ph type="title"/>
          </p:nvPr>
        </p:nvSpPr>
        <p:spPr>
          <a:xfrm>
            <a:off x="841247" y="1655286"/>
            <a:ext cx="4609057" cy="2610042"/>
          </a:xfrm>
        </p:spPr>
        <p:txBody>
          <a:bodyPr vert="horz" lIns="91440" tIns="45720" rIns="91440" bIns="45720" rtlCol="0" anchor="b">
            <a:normAutofit/>
          </a:bodyPr>
          <a:lstStyle/>
          <a:p>
            <a:r>
              <a:rPr lang="en-US" sz="5000" kern="1200">
                <a:solidFill>
                  <a:schemeClr val="tx1"/>
                </a:solidFill>
                <a:latin typeface="+mj-lt"/>
                <a:ea typeface="+mj-ea"/>
                <a:cs typeface="+mj-cs"/>
              </a:rPr>
              <a:t>You need to make a plan and start somewhere</a:t>
            </a:r>
          </a:p>
        </p:txBody>
      </p:sp>
      <p:sp>
        <p:nvSpPr>
          <p:cNvPr id="21" name="Freeform: Shape 8">
            <a:extLst>
              <a:ext uri="{FF2B5EF4-FFF2-40B4-BE49-F238E27FC236}">
                <a16:creationId xmlns:a16="http://schemas.microsoft.com/office/drawing/2014/main" id="{F6EF57EF-D042-41D3-83E8-41A1FE6C1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10">
            <a:extLst>
              <a:ext uri="{FF2B5EF4-FFF2-40B4-BE49-F238E27FC236}">
                <a16:creationId xmlns:a16="http://schemas.microsoft.com/office/drawing/2014/main" id="{D00A59BB-A268-4F3E-9D41-CA265AF16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Online Media 3" title="Do You have a Plan for Life After High School?">
            <a:hlinkClick r:id="" action="ppaction://media"/>
            <a:extLst>
              <a:ext uri="{FF2B5EF4-FFF2-40B4-BE49-F238E27FC236}">
                <a16:creationId xmlns:a16="http://schemas.microsoft.com/office/drawing/2014/main" id="{C7C10CE3-F96F-4188-9661-A93310C272EA}"/>
              </a:ext>
            </a:extLst>
          </p:cNvPr>
          <p:cNvPicPr>
            <a:picLocks noGrp="1" noRot="1" noChangeAspect="1"/>
          </p:cNvPicPr>
          <p:nvPr>
            <p:ph idx="1"/>
            <a:videoFile r:link="rId1"/>
          </p:nvPr>
        </p:nvPicPr>
        <p:blipFill>
          <a:blip r:embed="rId3"/>
          <a:stretch>
            <a:fillRect/>
          </a:stretch>
        </p:blipFill>
        <p:spPr>
          <a:xfrm>
            <a:off x="6507579" y="1962570"/>
            <a:ext cx="5079371" cy="2869844"/>
          </a:xfrm>
          <a:prstGeom prst="rect">
            <a:avLst/>
          </a:prstGeom>
        </p:spPr>
      </p:pic>
      <p:sp>
        <p:nvSpPr>
          <p:cNvPr id="23" name="Freeform: Shape 12">
            <a:extLst>
              <a:ext uri="{FF2B5EF4-FFF2-40B4-BE49-F238E27FC236}">
                <a16:creationId xmlns:a16="http://schemas.microsoft.com/office/drawing/2014/main" id="{63794DCE-9D34-40DF-AB3F-06DA8ACCD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14">
            <a:extLst>
              <a:ext uri="{FF2B5EF4-FFF2-40B4-BE49-F238E27FC236}">
                <a16:creationId xmlns:a16="http://schemas.microsoft.com/office/drawing/2014/main" id="{45006452-918C-4282-A72C-C9692B669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180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E47195D-EC06-4298-8805-0F0D659976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0F87AA-A71B-4CDC-B85D-6A0BD903B98C}"/>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3700"/>
              <a:t>Apply for the College and Career Readiness Cord</a:t>
            </a:r>
          </a:p>
        </p:txBody>
      </p:sp>
      <p:sp>
        <p:nvSpPr>
          <p:cNvPr id="20" name="Rectangle 19">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3C1A4F8F-D427-4DC4-BBB2-D10C6F972ACF}"/>
              </a:ext>
            </a:extLst>
          </p:cNvPr>
          <p:cNvPicPr>
            <a:picLocks noChangeAspect="1"/>
          </p:cNvPicPr>
          <p:nvPr/>
        </p:nvPicPr>
        <p:blipFill rotWithShape="1">
          <a:blip r:embed="rId2">
            <a:extLst>
              <a:ext uri="{28A0092B-C50C-407E-A947-70E740481C1C}">
                <a14:useLocalDpi xmlns:a14="http://schemas.microsoft.com/office/drawing/2010/main" val="0"/>
              </a:ext>
            </a:extLst>
          </a:blip>
          <a:srcRect l="4461"/>
          <a:stretch/>
        </p:blipFill>
        <p:spPr>
          <a:xfrm>
            <a:off x="626289" y="858525"/>
            <a:ext cx="3522927" cy="5211906"/>
          </a:xfrm>
          <a:prstGeom prst="rect">
            <a:avLst/>
          </a:prstGeom>
        </p:spPr>
      </p:pic>
      <p:pic>
        <p:nvPicPr>
          <p:cNvPr id="13" name="Content Placeholder 12">
            <a:extLst>
              <a:ext uri="{FF2B5EF4-FFF2-40B4-BE49-F238E27FC236}">
                <a16:creationId xmlns:a16="http://schemas.microsoft.com/office/drawing/2014/main" id="{BFA54879-D925-4388-BA78-00899859ABB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57706" y="1621961"/>
            <a:ext cx="3685032" cy="3685032"/>
          </a:xfrm>
          <a:prstGeom prst="rect">
            <a:avLst/>
          </a:prstGeom>
        </p:spPr>
      </p:pic>
      <p:sp>
        <p:nvSpPr>
          <p:cNvPr id="15" name="Rectangle 23">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21312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3">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ack shot of a row of graduates">
            <a:extLst>
              <a:ext uri="{FF2B5EF4-FFF2-40B4-BE49-F238E27FC236}">
                <a16:creationId xmlns:a16="http://schemas.microsoft.com/office/drawing/2014/main" id="{D85531F7-330D-CEAC-E67B-4C8BAD1F9F6E}"/>
              </a:ext>
            </a:extLst>
          </p:cNvPr>
          <p:cNvPicPr>
            <a:picLocks noChangeAspect="1"/>
          </p:cNvPicPr>
          <p:nvPr/>
        </p:nvPicPr>
        <p:blipFill rotWithShape="1">
          <a:blip r:embed="rId2"/>
          <a:srcRect l="3284" t="23391" r="5807"/>
          <a:stretch/>
        </p:blipFill>
        <p:spPr>
          <a:xfrm>
            <a:off x="20" y="1"/>
            <a:ext cx="12191980" cy="6857999"/>
          </a:xfrm>
          <a:prstGeom prst="rect">
            <a:avLst/>
          </a:prstGeom>
        </p:spPr>
      </p:pic>
      <p:sp>
        <p:nvSpPr>
          <p:cNvPr id="16" name="Rectangle 15">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2CA5038-8CAD-4AE6-9721-329AF449A92D}"/>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4600" dirty="0"/>
              <a:t>Apply for the College and Career Readiness Cord at:</a:t>
            </a:r>
            <a:br>
              <a:rPr lang="en-US" sz="4600" dirty="0"/>
            </a:br>
            <a:r>
              <a:rPr lang="en-US" sz="4600" dirty="0"/>
              <a:t>https://tinyurl.com/CCRGRADCORD </a:t>
            </a:r>
          </a:p>
        </p:txBody>
      </p:sp>
      <p:sp>
        <p:nvSpPr>
          <p:cNvPr id="18" name="Rectangle: Rounded Corners 17">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0138299"/>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E7ECC2C7-436F-4B95-84EE-75040318A3BE}"/>
              </a:ext>
            </a:extLst>
          </p:cNvPr>
          <p:cNvSpPr>
            <a:spLocks noGrp="1"/>
          </p:cNvSpPr>
          <p:nvPr>
            <p:ph type="title"/>
          </p:nvPr>
        </p:nvSpPr>
        <p:spPr>
          <a:xfrm>
            <a:off x="1014141" y="1450655"/>
            <a:ext cx="3932030" cy="3956690"/>
          </a:xfrm>
        </p:spPr>
        <p:txBody>
          <a:bodyPr anchor="ctr">
            <a:normAutofit/>
          </a:bodyPr>
          <a:lstStyle/>
          <a:p>
            <a:r>
              <a:rPr lang="en-US" sz="8000">
                <a:solidFill>
                  <a:schemeClr val="bg1"/>
                </a:solidFill>
              </a:rPr>
              <a:t>Step One</a:t>
            </a: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2160192-BA2B-4635-A001-1283F13F2494}"/>
              </a:ext>
            </a:extLst>
          </p:cNvPr>
          <p:cNvSpPr>
            <a:spLocks noGrp="1"/>
          </p:cNvSpPr>
          <p:nvPr>
            <p:ph idx="1"/>
          </p:nvPr>
        </p:nvSpPr>
        <p:spPr>
          <a:xfrm>
            <a:off x="6096000" y="1108061"/>
            <a:ext cx="5008901" cy="4571972"/>
          </a:xfrm>
        </p:spPr>
        <p:txBody>
          <a:bodyPr anchor="ctr">
            <a:normAutofit/>
          </a:bodyPr>
          <a:lstStyle/>
          <a:p>
            <a:r>
              <a:rPr lang="en-US" sz="2000" dirty="0">
                <a:solidFill>
                  <a:schemeClr val="bg1"/>
                </a:solidFill>
              </a:rPr>
              <a:t>Fill out your Graduation Application</a:t>
            </a:r>
          </a:p>
          <a:p>
            <a:r>
              <a:rPr lang="en-US" sz="2000" dirty="0">
                <a:solidFill>
                  <a:schemeClr val="bg1"/>
                </a:solidFill>
              </a:rPr>
              <a:t>All students this year are required to complete a graduation application to receive a diploma and cap &amp; gown. Pick up your application on Wednesday,  May 1st in the commons during lunches. Tell your friends.</a:t>
            </a:r>
          </a:p>
        </p:txBody>
      </p:sp>
    </p:spTree>
    <p:extLst>
      <p:ext uri="{BB962C8B-B14F-4D97-AF65-F5344CB8AC3E}">
        <p14:creationId xmlns:p14="http://schemas.microsoft.com/office/powerpoint/2010/main" val="1141005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8">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5" descr="Glasses on top of a book">
            <a:extLst>
              <a:ext uri="{FF2B5EF4-FFF2-40B4-BE49-F238E27FC236}">
                <a16:creationId xmlns:a16="http://schemas.microsoft.com/office/drawing/2014/main" id="{8F448A1C-E791-D95F-E898-E93E6421939D}"/>
              </a:ext>
            </a:extLst>
          </p:cNvPr>
          <p:cNvPicPr>
            <a:picLocks noChangeAspect="1"/>
          </p:cNvPicPr>
          <p:nvPr/>
        </p:nvPicPr>
        <p:blipFill rotWithShape="1">
          <a:blip r:embed="rId2">
            <a:alphaModFix amt="40000"/>
          </a:blip>
          <a:srcRect t="13324" b="1770"/>
          <a:stretch/>
        </p:blipFill>
        <p:spPr>
          <a:xfrm>
            <a:off x="20" y="10"/>
            <a:ext cx="12191979" cy="6857990"/>
          </a:xfrm>
          <a:prstGeom prst="rect">
            <a:avLst/>
          </a:prstGeom>
        </p:spPr>
      </p:pic>
      <p:sp>
        <p:nvSpPr>
          <p:cNvPr id="2" name="Title 1">
            <a:extLst>
              <a:ext uri="{FF2B5EF4-FFF2-40B4-BE49-F238E27FC236}">
                <a16:creationId xmlns:a16="http://schemas.microsoft.com/office/drawing/2014/main" id="{D56E5F89-B220-76AA-04E5-EA83720D9953}"/>
              </a:ext>
            </a:extLst>
          </p:cNvPr>
          <p:cNvSpPr>
            <a:spLocks noGrp="1"/>
          </p:cNvSpPr>
          <p:nvPr>
            <p:ph type="title"/>
          </p:nvPr>
        </p:nvSpPr>
        <p:spPr>
          <a:xfrm>
            <a:off x="838200" y="365125"/>
            <a:ext cx="10515600" cy="1325563"/>
          </a:xfrm>
        </p:spPr>
        <p:txBody>
          <a:bodyPr>
            <a:normAutofit/>
          </a:bodyPr>
          <a:lstStyle/>
          <a:p>
            <a:r>
              <a:rPr lang="en-US" sz="5400">
                <a:solidFill>
                  <a:srgbClr val="FFFFFF"/>
                </a:solidFill>
              </a:rPr>
              <a:t>Earn the CTE Completer Cord</a:t>
            </a:r>
          </a:p>
        </p:txBody>
      </p:sp>
      <p:sp>
        <p:nvSpPr>
          <p:cNvPr id="24"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
            <a:extLst>
              <a:ext uri="{FF2B5EF4-FFF2-40B4-BE49-F238E27FC236}">
                <a16:creationId xmlns:a16="http://schemas.microsoft.com/office/drawing/2014/main" id="{A75DC0E3-F7EE-C962-FF66-34234C80B156}"/>
              </a:ext>
            </a:extLst>
          </p:cNvPr>
          <p:cNvSpPr>
            <a:spLocks noGrp="1" noChangeArrowheads="1"/>
          </p:cNvSpPr>
          <p:nvPr>
            <p:ph idx="1"/>
          </p:nvPr>
        </p:nvSpPr>
        <p:spPr bwMode="auto">
          <a:xfrm>
            <a:off x="838200" y="2004446"/>
            <a:ext cx="10515600" cy="417689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lnSpcReduction="10000"/>
          </a:bodyPr>
          <a:lstStyle/>
          <a:p>
            <a:pPr marL="0" indent="0" eaLnBrk="0" fontAlgn="ctr" hangingPunct="0">
              <a:spcBef>
                <a:spcPct val="0"/>
              </a:spcBef>
              <a:spcAft>
                <a:spcPts val="600"/>
              </a:spcAft>
              <a:buNone/>
            </a:pPr>
            <a:r>
              <a:rPr kumimoji="0" lang="en-US" altLang="en-US" sz="2200" b="0" i="0" u="none" strike="noStrike" cap="none" normalizeH="0" baseline="0" dirty="0">
                <a:ln>
                  <a:noFill/>
                </a:ln>
                <a:solidFill>
                  <a:srgbClr val="FFFFFF"/>
                </a:solidFill>
                <a:effectLst/>
                <a:latin typeface="Arial" panose="020B0604020202020204" pitchFamily="34" charset="0"/>
                <a:ea typeface="Times New Roman" panose="02020603050405020304" pitchFamily="18" charset="0"/>
              </a:rPr>
              <a:t>1. Obtain a copy of your PTG from your counselor.</a:t>
            </a:r>
            <a:endParaRPr kumimoji="0" lang="en-US" altLang="en-US" sz="2200" b="0" i="0" u="none" strike="noStrike" cap="none" normalizeH="0" baseline="0" dirty="0">
              <a:ln>
                <a:noFill/>
              </a:ln>
              <a:solidFill>
                <a:srgbClr val="FFFFFF"/>
              </a:solidFill>
              <a:effectLst/>
              <a:latin typeface="Arial" panose="020B0604020202020204" pitchFamily="34" charset="0"/>
            </a:endParaRPr>
          </a:p>
          <a:p>
            <a:pPr marL="0" indent="0" eaLnBrk="0" fontAlgn="ctr" hangingPunct="0">
              <a:spcBef>
                <a:spcPct val="0"/>
              </a:spcBef>
              <a:spcAft>
                <a:spcPts val="600"/>
              </a:spcAft>
              <a:buNone/>
            </a:pPr>
            <a:r>
              <a:rPr kumimoji="0" lang="en-US" altLang="en-US" sz="2200" b="0" i="0" u="none" strike="noStrike" cap="none" normalizeH="0" baseline="0" dirty="0">
                <a:ln>
                  <a:noFill/>
                </a:ln>
                <a:solidFill>
                  <a:srgbClr val="FFFFFF"/>
                </a:solidFill>
                <a:effectLst/>
                <a:latin typeface="Arial" panose="020B0604020202020204" pitchFamily="34" charset="0"/>
                <a:ea typeface="Times New Roman" panose="02020603050405020304" pitchFamily="18" charset="0"/>
              </a:rPr>
              <a:t>2. Highlight the CTE classes required for your CTE pathway. There are over 30 pathways to choose from.</a:t>
            </a:r>
            <a:endParaRPr kumimoji="0" lang="en-US" altLang="en-US" sz="2200" b="0" i="0" u="none" strike="noStrike" cap="none" normalizeH="0" baseline="0" dirty="0">
              <a:ln>
                <a:noFill/>
              </a:ln>
              <a:solidFill>
                <a:srgbClr val="FFFFFF"/>
              </a:solidFill>
              <a:effectLst/>
              <a:latin typeface="Arial" panose="020B0604020202020204" pitchFamily="34" charset="0"/>
            </a:endParaRPr>
          </a:p>
          <a:p>
            <a:pPr marL="0" indent="0" eaLnBrk="0" fontAlgn="ctr" hangingPunct="0">
              <a:spcBef>
                <a:spcPct val="0"/>
              </a:spcBef>
              <a:spcAft>
                <a:spcPts val="600"/>
              </a:spcAft>
              <a:buNone/>
            </a:pPr>
            <a:r>
              <a:rPr kumimoji="0" lang="en-US" altLang="en-US" sz="2200" b="0" i="0" u="none" strike="noStrike" cap="none" normalizeH="0" baseline="0" dirty="0">
                <a:ln>
                  <a:noFill/>
                </a:ln>
                <a:solidFill>
                  <a:srgbClr val="FFFFFF"/>
                </a:solidFill>
                <a:effectLst/>
                <a:latin typeface="Arial" panose="020B0604020202020204" pitchFamily="34" charset="0"/>
                <a:ea typeface="Times New Roman" panose="02020603050405020304" pitchFamily="18" charset="0"/>
              </a:rPr>
              <a:t>3. Take a photo of your highlighted PTG form and upload to your application.    </a:t>
            </a:r>
            <a:br>
              <a:rPr kumimoji="0" lang="en-US" altLang="en-US" sz="2200" b="0" i="0" u="none" strike="noStrike" cap="none" normalizeH="0" baseline="0" dirty="0">
                <a:ln>
                  <a:noFill/>
                </a:ln>
                <a:solidFill>
                  <a:srgbClr val="FFFFFF"/>
                </a:solidFill>
                <a:effectLst/>
                <a:latin typeface="Arial" panose="020B0604020202020204" pitchFamily="34" charset="0"/>
                <a:ea typeface="Times New Roman" panose="02020603050405020304" pitchFamily="18" charset="0"/>
              </a:rPr>
            </a:br>
            <a:r>
              <a:rPr kumimoji="0" lang="en-US" altLang="en-US" sz="2200" b="0" i="0" u="none" strike="noStrike" cap="none" normalizeH="0" baseline="0" dirty="0">
                <a:ln>
                  <a:noFill/>
                </a:ln>
                <a:solidFill>
                  <a:srgbClr val="FFFFFF"/>
                </a:solidFill>
                <a:effectLst/>
                <a:latin typeface="Arial" panose="020B0604020202020204" pitchFamily="34" charset="0"/>
                <a:ea typeface="Times New Roman" panose="02020603050405020304" pitchFamily="18" charset="0"/>
              </a:rPr>
              <a:t>4. Fill out this application. (You will need to fill out a new application if you have earned an additional Pathway)</a:t>
            </a:r>
            <a:br>
              <a:rPr kumimoji="0" lang="en-US" altLang="en-US" sz="2200" b="0" i="0" u="none" strike="noStrike" cap="none" normalizeH="0" baseline="0" dirty="0">
                <a:ln>
                  <a:noFill/>
                </a:ln>
                <a:solidFill>
                  <a:srgbClr val="FFFFFF"/>
                </a:solidFill>
                <a:effectLst/>
                <a:latin typeface="Arial" panose="020B0604020202020204" pitchFamily="34" charset="0"/>
                <a:ea typeface="Times New Roman" panose="02020603050405020304" pitchFamily="18" charset="0"/>
              </a:rPr>
            </a:br>
            <a:r>
              <a:rPr kumimoji="0" lang="en-US" altLang="en-US" sz="2200" b="0" i="0" u="none" strike="noStrike" cap="none" normalizeH="0" baseline="0" dirty="0">
                <a:ln>
                  <a:noFill/>
                </a:ln>
                <a:solidFill>
                  <a:srgbClr val="FFFFFF"/>
                </a:solidFill>
                <a:effectLst/>
                <a:latin typeface="Arial" panose="020B0604020202020204" pitchFamily="34" charset="0"/>
                <a:ea typeface="Times New Roman" panose="02020603050405020304" pitchFamily="18" charset="0"/>
              </a:rPr>
              <a:t>5. A completer cord is awarded to a student who has competed 3.0 credit or 6 semesters of classes in a specific CTE Pathway.</a:t>
            </a:r>
            <a:br>
              <a:rPr kumimoji="0" lang="en-US" altLang="en-US" sz="2200" b="0" i="0" u="none" strike="noStrike" cap="none" normalizeH="0" baseline="0" dirty="0">
                <a:ln>
                  <a:noFill/>
                </a:ln>
                <a:solidFill>
                  <a:srgbClr val="FFFFFF"/>
                </a:solidFill>
                <a:effectLst/>
                <a:latin typeface="Arial" panose="020B0604020202020204" pitchFamily="34" charset="0"/>
                <a:ea typeface="Times New Roman" panose="02020603050405020304" pitchFamily="18" charset="0"/>
              </a:rPr>
            </a:br>
            <a:r>
              <a:rPr kumimoji="0" lang="en-US" altLang="en-US" sz="2200" b="0" i="0" u="none" strike="noStrike" cap="none" normalizeH="0" baseline="0" dirty="0">
                <a:ln>
                  <a:noFill/>
                </a:ln>
                <a:solidFill>
                  <a:srgbClr val="FFFFFF"/>
                </a:solidFill>
                <a:effectLst/>
                <a:latin typeface="Arial" panose="020B0604020202020204" pitchFamily="34" charset="0"/>
                <a:ea typeface="Times New Roman" panose="02020603050405020304" pitchFamily="18" charset="0"/>
              </a:rPr>
              <a:t>4. A concentrator certificate is awarded to a student who has completed a concentrator class in a CTE Pathway.</a:t>
            </a:r>
            <a:br>
              <a:rPr kumimoji="0" lang="en-US" altLang="en-US" sz="2200" b="0" i="0" u="none" strike="noStrike" cap="none" normalizeH="0" baseline="0" dirty="0">
                <a:ln>
                  <a:noFill/>
                </a:ln>
                <a:solidFill>
                  <a:srgbClr val="FFFFFF"/>
                </a:solidFill>
                <a:effectLst/>
                <a:latin typeface="Arial" panose="020B0604020202020204" pitchFamily="34" charset="0"/>
                <a:ea typeface="Times New Roman" panose="02020603050405020304" pitchFamily="18" charset="0"/>
              </a:rPr>
            </a:br>
            <a:r>
              <a:rPr kumimoji="0" lang="en-US" altLang="en-US" sz="2200" b="0" i="0" u="none" strike="noStrike" cap="none" normalizeH="0" baseline="0" dirty="0">
                <a:ln>
                  <a:noFill/>
                </a:ln>
                <a:solidFill>
                  <a:srgbClr val="FFFFFF"/>
                </a:solidFill>
                <a:effectLst/>
                <a:latin typeface="Arial" panose="020B0604020202020204" pitchFamily="34" charset="0"/>
                <a:ea typeface="Times New Roman" panose="02020603050405020304" pitchFamily="18" charset="0"/>
              </a:rPr>
              <a:t>5. If you have any questions please see Mr. Platero in the Career Center A-125 or email him at </a:t>
            </a:r>
            <a:r>
              <a:rPr kumimoji="0" lang="en-US" altLang="en-US" sz="2200" b="0" i="0" u="none" strike="noStrike" cap="none" normalizeH="0" baseline="0" dirty="0">
                <a:ln>
                  <a:noFill/>
                </a:ln>
                <a:solidFill>
                  <a:srgbClr val="FFFFFF"/>
                </a:solidFill>
                <a:effectLst/>
                <a:latin typeface="Arial" panose="020B0604020202020204" pitchFamily="34" charset="0"/>
                <a:ea typeface="Times New Roman" panose="02020603050405020304" pitchFamily="18" charset="0"/>
                <a:hlinkClick r:id="rId3"/>
              </a:rPr>
              <a:t>mplatero@graniteschools.org</a:t>
            </a:r>
            <a:endParaRPr kumimoji="0" lang="en-US" altLang="en-US" sz="2200" b="0" i="0" u="none" strike="noStrike" cap="none" normalizeH="0" baseline="0" dirty="0">
              <a:ln>
                <a:noFill/>
              </a:ln>
              <a:solidFill>
                <a:srgbClr val="FFFFFF"/>
              </a:solidFill>
              <a:effectLst/>
              <a:latin typeface="Arial" panose="020B0604020202020204" pitchFamily="34" charset="0"/>
              <a:ea typeface="Times New Roman" panose="02020603050405020304" pitchFamily="18" charset="0"/>
            </a:endParaRPr>
          </a:p>
          <a:p>
            <a:pPr marL="0" indent="0" eaLnBrk="0" fontAlgn="ctr" hangingPunct="0">
              <a:spcBef>
                <a:spcPct val="0"/>
              </a:spcBef>
              <a:spcAft>
                <a:spcPts val="600"/>
              </a:spcAft>
              <a:buNone/>
            </a:pPr>
            <a:r>
              <a:rPr lang="en-US" sz="1800" u="sng" dirty="0">
                <a:solidFill>
                  <a:srgbClr val="3B204D"/>
                </a:solidFill>
                <a:effectLst/>
                <a:latin typeface="Lucida Sans Unicode" panose="020B0602030504020204" pitchFamily="34" charset="0"/>
                <a:ea typeface="Times New Roman" panose="02020603050405020304" pitchFamily="18" charset="0"/>
                <a:hlinkClick r:id="rId4"/>
              </a:rPr>
              <a:t>https://tinyurl.com/CTECord23</a:t>
            </a:r>
            <a:endParaRPr kumimoji="0" lang="en-US" altLang="en-US" sz="2200" b="0" i="0" u="none" strike="noStrike" cap="none" normalizeH="0" baseline="0" dirty="0">
              <a:ln>
                <a:noFill/>
              </a:ln>
              <a:solidFill>
                <a:srgbClr val="FFFFFF"/>
              </a:solidFill>
              <a:effectLst/>
              <a:latin typeface="Arial" panose="020B0604020202020204" pitchFamily="34" charset="0"/>
            </a:endParaRPr>
          </a:p>
        </p:txBody>
      </p:sp>
    </p:spTree>
    <p:extLst>
      <p:ext uri="{BB962C8B-B14F-4D97-AF65-F5344CB8AC3E}">
        <p14:creationId xmlns:p14="http://schemas.microsoft.com/office/powerpoint/2010/main" val="1616751428"/>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A room of colourful chairs">
            <a:extLst>
              <a:ext uri="{FF2B5EF4-FFF2-40B4-BE49-F238E27FC236}">
                <a16:creationId xmlns:a16="http://schemas.microsoft.com/office/drawing/2014/main" id="{FA2FFCDE-4D2E-2484-7C4D-0890493396CC}"/>
              </a:ext>
            </a:extLst>
          </p:cNvPr>
          <p:cNvPicPr>
            <a:picLocks noChangeAspect="1"/>
          </p:cNvPicPr>
          <p:nvPr/>
        </p:nvPicPr>
        <p:blipFill rotWithShape="1">
          <a:blip r:embed="rId2"/>
          <a:srcRect l="1412" r="1771" b="-1"/>
          <a:stretch/>
        </p:blipFill>
        <p:spPr>
          <a:xfrm>
            <a:off x="20" y="10"/>
            <a:ext cx="9947062" cy="6857990"/>
          </a:xfrm>
          <a:prstGeom prst="rect">
            <a:avLst/>
          </a:prstGeom>
        </p:spPr>
      </p:pic>
      <p:sp>
        <p:nvSpPr>
          <p:cNvPr id="11" name="Freeform: Shape 10">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3" name="Freeform: Shape 12">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5" name="Freeform: Shape 14">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TextBox 2">
            <a:extLst>
              <a:ext uri="{FF2B5EF4-FFF2-40B4-BE49-F238E27FC236}">
                <a16:creationId xmlns:a16="http://schemas.microsoft.com/office/drawing/2014/main" id="{C9417F54-8D4D-3706-461E-DA3E400F7EBF}"/>
              </a:ext>
            </a:extLst>
          </p:cNvPr>
          <p:cNvSpPr txBox="1"/>
          <p:nvPr/>
        </p:nvSpPr>
        <p:spPr>
          <a:xfrm>
            <a:off x="7560297" y="1489435"/>
            <a:ext cx="4120169" cy="3933356"/>
          </a:xfrm>
          <a:prstGeom prst="rect">
            <a:avLst/>
          </a:prstGeom>
        </p:spPr>
        <p:txBody>
          <a:bodyPr vert="horz" lIns="91440" tIns="45720" rIns="91440" bIns="45720" rtlCol="0">
            <a:normAutofit/>
          </a:bodyPr>
          <a:lstStyle/>
          <a:p>
            <a:pPr>
              <a:lnSpc>
                <a:spcPct val="90000"/>
              </a:lnSpc>
              <a:spcAft>
                <a:spcPts val="600"/>
              </a:spcAft>
            </a:pPr>
            <a:r>
              <a:rPr lang="en-US" sz="4000" dirty="0"/>
              <a:t>Apply for the CTE Completer Cord at:</a:t>
            </a:r>
            <a:br>
              <a:rPr lang="en-US" sz="4000" dirty="0"/>
            </a:br>
            <a:r>
              <a:rPr lang="en-US" sz="2400" u="sng" dirty="0"/>
              <a:t>https://tinyurl.com/CTECord24</a:t>
            </a:r>
            <a:endParaRPr lang="en-US" sz="2400" dirty="0">
              <a:effectLst/>
            </a:endParaRPr>
          </a:p>
          <a:p>
            <a:pPr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24874602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9">
            <a:extLst>
              <a:ext uri="{FF2B5EF4-FFF2-40B4-BE49-F238E27FC236}">
                <a16:creationId xmlns:a16="http://schemas.microsoft.com/office/drawing/2014/main" id="{CAEBFCD5-5356-4326-8D39-8235A46CD7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0809" y="1187311"/>
            <a:ext cx="5089552" cy="4483379"/>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11">
            <a:extLst>
              <a:ext uri="{FF2B5EF4-FFF2-40B4-BE49-F238E27FC236}">
                <a16:creationId xmlns:a16="http://schemas.microsoft.com/office/drawing/2014/main" id="{F6814848-248A-47DD-88E0-95099D951E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301" y="1178924"/>
            <a:ext cx="5089552" cy="448337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13">
            <a:extLst>
              <a:ext uri="{FF2B5EF4-FFF2-40B4-BE49-F238E27FC236}">
                <a16:creationId xmlns:a16="http://schemas.microsoft.com/office/drawing/2014/main" id="{718BDA89-0D2C-4C4E-99F6-D7A220FE48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3787" y="1130846"/>
            <a:ext cx="5039475" cy="4439266"/>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aphic 38">
            <a:extLst>
              <a:ext uri="{FF2B5EF4-FFF2-40B4-BE49-F238E27FC236}">
                <a16:creationId xmlns:a16="http://schemas.microsoft.com/office/drawing/2014/main" id="{6B67BE95-96EF-433C-9F29-B0732AA6B6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040" y="1424181"/>
            <a:ext cx="1355538" cy="503582"/>
            <a:chOff x="2267504" y="2540250"/>
            <a:chExt cx="1990951" cy="739640"/>
          </a:xfrm>
          <a:solidFill>
            <a:schemeClr val="bg1"/>
          </a:solidFill>
        </p:grpSpPr>
        <p:sp>
          <p:nvSpPr>
            <p:cNvPr id="43" name="Freeform: Shape 16">
              <a:extLst>
                <a:ext uri="{FF2B5EF4-FFF2-40B4-BE49-F238E27FC236}">
                  <a16:creationId xmlns:a16="http://schemas.microsoft.com/office/drawing/2014/main" id="{AD324976-1596-4B76-A61C-5626816B24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44" name="Freeform: Shape 17">
              <a:extLst>
                <a:ext uri="{FF2B5EF4-FFF2-40B4-BE49-F238E27FC236}">
                  <a16:creationId xmlns:a16="http://schemas.microsoft.com/office/drawing/2014/main" id="{C44DEF24-FB22-48A2-8257-B97AD7E1AA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45" name="Graphic 212">
            <a:extLst>
              <a:ext uri="{FF2B5EF4-FFF2-40B4-BE49-F238E27FC236}">
                <a16:creationId xmlns:a16="http://schemas.microsoft.com/office/drawing/2014/main" id="{7CE98B01-ED41-482F-AFA1-19C7FA7C04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502" y="629793"/>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46" name="Graphic 212">
            <a:extLst>
              <a:ext uri="{FF2B5EF4-FFF2-40B4-BE49-F238E27FC236}">
                <a16:creationId xmlns:a16="http://schemas.microsoft.com/office/drawing/2014/main" id="{B9CABDD0-8DF6-4974-A224-9A2A81778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502" y="629793"/>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24" name="Graphic 4">
            <a:extLst>
              <a:ext uri="{FF2B5EF4-FFF2-40B4-BE49-F238E27FC236}">
                <a16:creationId xmlns:a16="http://schemas.microsoft.com/office/drawing/2014/main" id="{D6E8B984-55B9-4A62-A043-997D00F0AE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32680" y="5188771"/>
            <a:ext cx="1076787" cy="1076789"/>
            <a:chOff x="5829300" y="3162300"/>
            <a:chExt cx="532256" cy="532257"/>
          </a:xfrm>
          <a:solidFill>
            <a:schemeClr val="bg1"/>
          </a:solidFill>
        </p:grpSpPr>
        <p:sp>
          <p:nvSpPr>
            <p:cNvPr id="25" name="Freeform: Shape 24">
              <a:extLst>
                <a:ext uri="{FF2B5EF4-FFF2-40B4-BE49-F238E27FC236}">
                  <a16:creationId xmlns:a16="http://schemas.microsoft.com/office/drawing/2014/main" id="{D4FAF4A8-82EB-4F6F-B601-43EBF0BD12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6F2473F-E069-4558-9B41-E285BBE030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C9A4A76-2C9F-486C-9663-6A30A022DE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88431DC7-D4CB-479A-AFA4-5B0C597A2E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30755DA1-6F28-4612-A4A7-B915468C6D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4616ED79-5475-49E6-A5FE-8D9DB12FB0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21DCEB47-7140-4682-8DBF-7667BE28F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A931BD3-5A56-42F2-B6B5-647B28D1C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820E4C8E-4190-498D-9556-6DA668A81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4B2F30F-0B57-4D60-A087-CD6A471F68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FC5E8C73-ED41-4214-AEE6-3C5F493846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B1F94534-FE3E-476C-870B-E714E4A66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DE6C1B0-4D58-4937-B2B7-B1207CA18F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FC279B2A-6C10-4324-B126-6733267F19AB}"/>
              </a:ext>
            </a:extLst>
          </p:cNvPr>
          <p:cNvSpPr>
            <a:spLocks noGrp="1"/>
          </p:cNvSpPr>
          <p:nvPr>
            <p:ph type="title"/>
          </p:nvPr>
        </p:nvSpPr>
        <p:spPr>
          <a:xfrm>
            <a:off x="838200" y="1391619"/>
            <a:ext cx="4905401" cy="4042196"/>
          </a:xfrm>
        </p:spPr>
        <p:txBody>
          <a:bodyPr>
            <a:normAutofit/>
          </a:bodyPr>
          <a:lstStyle/>
          <a:p>
            <a:pPr algn="ctr"/>
            <a:r>
              <a:rPr lang="en-US">
                <a:solidFill>
                  <a:schemeClr val="bg1"/>
                </a:solidFill>
              </a:rPr>
              <a:t>Step Four – You need to save your documents</a:t>
            </a:r>
          </a:p>
        </p:txBody>
      </p:sp>
      <p:sp>
        <p:nvSpPr>
          <p:cNvPr id="3" name="Content Placeholder 2">
            <a:extLst>
              <a:ext uri="{FF2B5EF4-FFF2-40B4-BE49-F238E27FC236}">
                <a16:creationId xmlns:a16="http://schemas.microsoft.com/office/drawing/2014/main" id="{8176B4B5-E170-407F-9E60-6D602862E72D}"/>
              </a:ext>
            </a:extLst>
          </p:cNvPr>
          <p:cNvSpPr>
            <a:spLocks noGrp="1"/>
          </p:cNvSpPr>
          <p:nvPr>
            <p:ph idx="1"/>
          </p:nvPr>
        </p:nvSpPr>
        <p:spPr>
          <a:xfrm>
            <a:off x="6477270" y="1130846"/>
            <a:ext cx="4974771" cy="4351338"/>
          </a:xfrm>
        </p:spPr>
        <p:txBody>
          <a:bodyPr>
            <a:normAutofit/>
          </a:bodyPr>
          <a:lstStyle/>
          <a:p>
            <a:r>
              <a:rPr lang="en-US" dirty="0">
                <a:solidFill>
                  <a:schemeClr val="bg1"/>
                </a:solidFill>
              </a:rPr>
              <a:t>Make sure that you get a new email if you have not already. Your granitesd.org email will disappear as of Friday, May 24th. You will also lose all your documents in your Google account. Make sure you have saved them on a flash drive, on your home computer, or in a newly made Google account. </a:t>
            </a:r>
          </a:p>
        </p:txBody>
      </p:sp>
    </p:spTree>
    <p:extLst>
      <p:ext uri="{BB962C8B-B14F-4D97-AF65-F5344CB8AC3E}">
        <p14:creationId xmlns:p14="http://schemas.microsoft.com/office/powerpoint/2010/main" val="36306758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4E0A5C5C-2A95-428E-9F6A-0D29EBD57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395" y="1040837"/>
            <a:ext cx="4754948" cy="475494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056F38F-7C4E-461D-8709-7D0024AE1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411" y="1029607"/>
            <a:ext cx="4754948" cy="4754948"/>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7278469-3C3C-49CE-AEEE-E176A4900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60" y="934855"/>
            <a:ext cx="4754948" cy="4754948"/>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ADDD8F-1C16-4C17-A4B7-2538AF0D9C10}"/>
              </a:ext>
            </a:extLst>
          </p:cNvPr>
          <p:cNvSpPr>
            <a:spLocks noGrp="1"/>
          </p:cNvSpPr>
          <p:nvPr>
            <p:ph type="title"/>
          </p:nvPr>
        </p:nvSpPr>
        <p:spPr>
          <a:xfrm>
            <a:off x="1102368" y="1877492"/>
            <a:ext cx="4030132" cy="3215373"/>
          </a:xfrm>
        </p:spPr>
        <p:txBody>
          <a:bodyPr>
            <a:normAutofit/>
          </a:bodyPr>
          <a:lstStyle/>
          <a:p>
            <a:pPr algn="ctr"/>
            <a:r>
              <a:rPr lang="en-US">
                <a:solidFill>
                  <a:schemeClr val="bg1"/>
                </a:solidFill>
              </a:rPr>
              <a:t>You must go to graduation practice</a:t>
            </a:r>
          </a:p>
        </p:txBody>
      </p:sp>
      <p:grpSp>
        <p:nvGrpSpPr>
          <p:cNvPr id="16" name="Group 15">
            <a:extLst>
              <a:ext uri="{FF2B5EF4-FFF2-40B4-BE49-F238E27FC236}">
                <a16:creationId xmlns:a16="http://schemas.microsoft.com/office/drawing/2014/main" id="{93DC754C-7E09-422D-A8BB-AF632E90DF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17" name="Freeform: Shape 16">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20" name="Graphic 212">
            <a:extLst>
              <a:ext uri="{FF2B5EF4-FFF2-40B4-BE49-F238E27FC236}">
                <a16:creationId xmlns:a16="http://schemas.microsoft.com/office/drawing/2014/main" id="{4C6598AB-1C17-4D54-951C-A082D94AC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2" name="Graphic 212">
            <a:extLst>
              <a:ext uri="{FF2B5EF4-FFF2-40B4-BE49-F238E27FC236}">
                <a16:creationId xmlns:a16="http://schemas.microsoft.com/office/drawing/2014/main" id="{C83B66D7-137D-4AC1-B172-53D60F08BE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4" name="Oval 23">
            <a:extLst>
              <a:ext uri="{FF2B5EF4-FFF2-40B4-BE49-F238E27FC236}">
                <a16:creationId xmlns:a16="http://schemas.microsoft.com/office/drawing/2014/main" id="{F6B92503-6984-4D15-8B98-8718709B7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a:extLst>
              <a:ext uri="{FF2B5EF4-FFF2-40B4-BE49-F238E27FC236}">
                <a16:creationId xmlns:a16="http://schemas.microsoft.com/office/drawing/2014/main" id="{08DDF938-524E-4C18-A47D-C00627832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Content Placeholder 2">
            <a:extLst>
              <a:ext uri="{FF2B5EF4-FFF2-40B4-BE49-F238E27FC236}">
                <a16:creationId xmlns:a16="http://schemas.microsoft.com/office/drawing/2014/main" id="{79A6C595-9A48-493B-8CE0-92BFE55935C1}"/>
              </a:ext>
            </a:extLst>
          </p:cNvPr>
          <p:cNvSpPr>
            <a:spLocks noGrp="1"/>
          </p:cNvSpPr>
          <p:nvPr>
            <p:ph idx="1"/>
          </p:nvPr>
        </p:nvSpPr>
        <p:spPr>
          <a:xfrm>
            <a:off x="6234868" y="1130846"/>
            <a:ext cx="5217173" cy="4351338"/>
          </a:xfrm>
        </p:spPr>
        <p:txBody>
          <a:bodyPr>
            <a:normAutofit/>
          </a:bodyPr>
          <a:lstStyle/>
          <a:p>
            <a:pPr algn="ctr"/>
            <a:r>
              <a:rPr lang="en-US" sz="3600" dirty="0">
                <a:solidFill>
                  <a:schemeClr val="bg1"/>
                </a:solidFill>
              </a:rPr>
              <a:t>Graduation Practice is Thursday, May 23</a:t>
            </a:r>
            <a:r>
              <a:rPr lang="en-US" sz="3600" baseline="30000" dirty="0">
                <a:solidFill>
                  <a:schemeClr val="bg1"/>
                </a:solidFill>
              </a:rPr>
              <a:t>rd</a:t>
            </a:r>
            <a:r>
              <a:rPr lang="en-US" sz="3600" dirty="0">
                <a:solidFill>
                  <a:schemeClr val="bg1"/>
                </a:solidFill>
              </a:rPr>
              <a:t> at 7:30 am in Granger High School’s Auditorium. You must go to Graduation Practice to participate at graduation. </a:t>
            </a:r>
          </a:p>
        </p:txBody>
      </p:sp>
      <p:grpSp>
        <p:nvGrpSpPr>
          <p:cNvPr id="28" name="Graphic 185">
            <a:extLst>
              <a:ext uri="{FF2B5EF4-FFF2-40B4-BE49-F238E27FC236}">
                <a16:creationId xmlns:a16="http://schemas.microsoft.com/office/drawing/2014/main" id="{3773FAF5-C452-4455-9411-D6AF5EBD4C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12239" y="6139464"/>
            <a:ext cx="1054466" cy="469689"/>
            <a:chOff x="9841624" y="4115729"/>
            <a:chExt cx="602169" cy="268223"/>
          </a:xfrm>
          <a:solidFill>
            <a:schemeClr val="bg1"/>
          </a:solidFill>
        </p:grpSpPr>
        <p:sp>
          <p:nvSpPr>
            <p:cNvPr id="29" name="Freeform: Shape 28">
              <a:extLst>
                <a:ext uri="{FF2B5EF4-FFF2-40B4-BE49-F238E27FC236}">
                  <a16:creationId xmlns:a16="http://schemas.microsoft.com/office/drawing/2014/main" id="{1ECA0D96-F63C-4F7B-BE16-0F3FE76D7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4F83A81-0546-400A-918A-90C9C48B8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9741F692-A5B6-4215-86D9-B1FD4FF2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CC0876CB-9C60-4580-8FED-CD64EC7664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A879B3B7-48DB-4D3A-BB33-02766EAD3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6567625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BCD9D9-724C-440A-AF1C-1207E7FDBB2B}"/>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Senior Dates to know</a:t>
            </a:r>
          </a:p>
        </p:txBody>
      </p:sp>
      <p:pic>
        <p:nvPicPr>
          <p:cNvPr id="7" name="Content Placeholder 6">
            <a:extLst>
              <a:ext uri="{FF2B5EF4-FFF2-40B4-BE49-F238E27FC236}">
                <a16:creationId xmlns:a16="http://schemas.microsoft.com/office/drawing/2014/main" id="{96544453-FE4B-7852-0CC5-FFA98778DB21}"/>
              </a:ext>
            </a:extLst>
          </p:cNvPr>
          <p:cNvPicPr>
            <a:picLocks noGrp="1" noChangeAspect="1"/>
          </p:cNvPicPr>
          <p:nvPr>
            <p:ph idx="1"/>
          </p:nvPr>
        </p:nvPicPr>
        <p:blipFill>
          <a:blip r:embed="rId2"/>
          <a:stretch>
            <a:fillRect/>
          </a:stretch>
        </p:blipFill>
        <p:spPr>
          <a:xfrm>
            <a:off x="4777316" y="1012211"/>
            <a:ext cx="6780700" cy="4831248"/>
          </a:xfrm>
          <a:prstGeom prst="rect">
            <a:avLst/>
          </a:prstGeom>
        </p:spPr>
      </p:pic>
    </p:spTree>
    <p:extLst>
      <p:ext uri="{BB962C8B-B14F-4D97-AF65-F5344CB8AC3E}">
        <p14:creationId xmlns:p14="http://schemas.microsoft.com/office/powerpoint/2010/main" val="21853993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8D7A9-E92C-4F3D-B608-F6F9E1EF54CB}"/>
              </a:ext>
            </a:extLst>
          </p:cNvPr>
          <p:cNvSpPr>
            <a:spLocks noGrp="1"/>
          </p:cNvSpPr>
          <p:nvPr>
            <p:ph type="title"/>
          </p:nvPr>
        </p:nvSpPr>
        <p:spPr/>
        <p:txBody>
          <a:bodyPr/>
          <a:lstStyle/>
          <a:p>
            <a:pPr algn="ctr"/>
            <a:r>
              <a:rPr lang="en-US" dirty="0"/>
              <a:t>Congratulations Class of 2024</a:t>
            </a:r>
            <a:r>
              <a:rPr lang="en-US"/>
              <a:t>! </a:t>
            </a:r>
            <a:br>
              <a:rPr lang="en-US"/>
            </a:br>
            <a:r>
              <a:rPr lang="en-US"/>
              <a:t>We </a:t>
            </a:r>
            <a:r>
              <a:rPr lang="en-US" dirty="0"/>
              <a:t>are so proud of you!</a:t>
            </a:r>
          </a:p>
        </p:txBody>
      </p:sp>
      <p:pic>
        <p:nvPicPr>
          <p:cNvPr id="5" name="Content Placeholder 4" descr="People wearing red graduation robes">
            <a:extLst>
              <a:ext uri="{FF2B5EF4-FFF2-40B4-BE49-F238E27FC236}">
                <a16:creationId xmlns:a16="http://schemas.microsoft.com/office/drawing/2014/main" id="{3FC2F7A3-47A4-4933-A143-9E0735846F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7540" y="1825625"/>
            <a:ext cx="8456919" cy="4351338"/>
          </a:xfrm>
        </p:spPr>
      </p:pic>
    </p:spTree>
    <p:extLst>
      <p:ext uri="{BB962C8B-B14F-4D97-AF65-F5344CB8AC3E}">
        <p14:creationId xmlns:p14="http://schemas.microsoft.com/office/powerpoint/2010/main" val="2301378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401710-5925-4626-968C-6200B6F3D873}"/>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kern="1200">
                <a:solidFill>
                  <a:srgbClr val="FFFFFF"/>
                </a:solidFill>
                <a:latin typeface="+mj-lt"/>
                <a:ea typeface="+mj-ea"/>
                <a:cs typeface="+mj-cs"/>
              </a:rPr>
              <a:t>This is the graduation application</a:t>
            </a:r>
          </a:p>
        </p:txBody>
      </p:sp>
      <p:pic>
        <p:nvPicPr>
          <p:cNvPr id="5" name="Content Placeholder 4">
            <a:extLst>
              <a:ext uri="{FF2B5EF4-FFF2-40B4-BE49-F238E27FC236}">
                <a16:creationId xmlns:a16="http://schemas.microsoft.com/office/drawing/2014/main" id="{FE3BA45E-8C39-59F3-9A25-28A789BF7637}"/>
              </a:ext>
            </a:extLst>
          </p:cNvPr>
          <p:cNvPicPr>
            <a:picLocks noGrp="1" noChangeAspect="1"/>
          </p:cNvPicPr>
          <p:nvPr>
            <p:ph idx="1"/>
          </p:nvPr>
        </p:nvPicPr>
        <p:blipFill>
          <a:blip r:embed="rId2"/>
          <a:stretch>
            <a:fillRect/>
          </a:stretch>
        </p:blipFill>
        <p:spPr>
          <a:xfrm>
            <a:off x="5775158" y="145048"/>
            <a:ext cx="5019511" cy="6567903"/>
          </a:xfrm>
        </p:spPr>
      </p:pic>
    </p:spTree>
    <p:extLst>
      <p:ext uri="{BB962C8B-B14F-4D97-AF65-F5344CB8AC3E}">
        <p14:creationId xmlns:p14="http://schemas.microsoft.com/office/powerpoint/2010/main" val="2295059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7A976E23-29EC-4E20-9EF6-B7CC4A821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DF5FCEC6-E657-46F1-925F-13ED19212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0" name="Group 139">
            <a:extLst>
              <a:ext uri="{FF2B5EF4-FFF2-40B4-BE49-F238E27FC236}">
                <a16:creationId xmlns:a16="http://schemas.microsoft.com/office/drawing/2014/main" id="{2EEEBBCF-2738-42F5-ABD6-9881760263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41" name="Oval 140">
              <a:extLst>
                <a:ext uri="{FF2B5EF4-FFF2-40B4-BE49-F238E27FC236}">
                  <a16:creationId xmlns:a16="http://schemas.microsoft.com/office/drawing/2014/main" id="{8BFC0AF3-A22A-4B9E-9BBE-06CEA5C6C8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F3F06202-3837-419A-A87F-1DC63E427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18807D28-5DC1-4DAA-AE26-C6ECB37365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B3AE51F5-8D05-42B8-AB92-06F38F330E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Oval 144">
              <a:extLst>
                <a:ext uri="{FF2B5EF4-FFF2-40B4-BE49-F238E27FC236}">
                  <a16:creationId xmlns:a16="http://schemas.microsoft.com/office/drawing/2014/main" id="{7A1E4EBF-44BC-4352-B089-A5147758F9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29B4D6D7-8203-4D69-A752-16AB700D74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028B4391-7C1E-4825-98D2-FF9B79D56398}"/>
              </a:ext>
            </a:extLst>
          </p:cNvPr>
          <p:cNvSpPr>
            <a:spLocks noGrp="1"/>
          </p:cNvSpPr>
          <p:nvPr>
            <p:ph type="title"/>
          </p:nvPr>
        </p:nvSpPr>
        <p:spPr>
          <a:xfrm>
            <a:off x="630936" y="630935"/>
            <a:ext cx="5867716" cy="3050025"/>
          </a:xfrm>
          <a:noFill/>
        </p:spPr>
        <p:txBody>
          <a:bodyPr anchor="b">
            <a:normAutofit/>
          </a:bodyPr>
          <a:lstStyle/>
          <a:p>
            <a:r>
              <a:rPr lang="en-US" sz="4800">
                <a:solidFill>
                  <a:schemeClr val="bg1"/>
                </a:solidFill>
              </a:rPr>
              <a:t>You must fill out this survey to graduate. Fill it out now!</a:t>
            </a:r>
          </a:p>
        </p:txBody>
      </p:sp>
      <p:sp>
        <p:nvSpPr>
          <p:cNvPr id="148" name="Rectangle 147">
            <a:extLst>
              <a:ext uri="{FF2B5EF4-FFF2-40B4-BE49-F238E27FC236}">
                <a16:creationId xmlns:a16="http://schemas.microsoft.com/office/drawing/2014/main" id="{FF0BDB76-BCEC-498E-BA26-C763CD9FA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0" name="Group 149">
            <a:extLst>
              <a:ext uri="{FF2B5EF4-FFF2-40B4-BE49-F238E27FC236}">
                <a16:creationId xmlns:a16="http://schemas.microsoft.com/office/drawing/2014/main" id="{DD8DF5DF-A251-4BC2-8965-4EDDD01FC5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151" name="Straight Connector 150">
              <a:extLst>
                <a:ext uri="{FF2B5EF4-FFF2-40B4-BE49-F238E27FC236}">
                  <a16:creationId xmlns:a16="http://schemas.microsoft.com/office/drawing/2014/main" id="{8930D52D-708D-43A1-B073-469EFDB0207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C82491CB-6849-43BB-926B-D979A3DB091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71251642-9512-4A11-9670-BD1C3A99814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3D277633-FF55-420D-87BC-0CB11FD6D06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156" name="Rectangle 155">
            <a:extLst>
              <a:ext uri="{FF2B5EF4-FFF2-40B4-BE49-F238E27FC236}">
                <a16:creationId xmlns:a16="http://schemas.microsoft.com/office/drawing/2014/main" id="{1452CEF2-C9EC-4C15-99E4-C781AB08A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8" name="Group 157">
            <a:extLst>
              <a:ext uri="{FF2B5EF4-FFF2-40B4-BE49-F238E27FC236}">
                <a16:creationId xmlns:a16="http://schemas.microsoft.com/office/drawing/2014/main" id="{600459E6-26A3-4EAC-A34C-D0792D88CC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159" name="Straight Connector 158">
              <a:extLst>
                <a:ext uri="{FF2B5EF4-FFF2-40B4-BE49-F238E27FC236}">
                  <a16:creationId xmlns:a16="http://schemas.microsoft.com/office/drawing/2014/main" id="{1264D5E9-C8D4-444A-8B1B-C11FB47CBA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3DD99233-66AB-4E60-AF8A-A3259E6A46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64E8492A-EE2A-4BE3-A4B2-2BCE77DA407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F222A220-AA24-4E60-83D6-D32FEB34D8E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grpSp>
        <p:nvGrpSpPr>
          <p:cNvPr id="164" name="Group 163">
            <a:extLst>
              <a:ext uri="{FF2B5EF4-FFF2-40B4-BE49-F238E27FC236}">
                <a16:creationId xmlns:a16="http://schemas.microsoft.com/office/drawing/2014/main" id="{298B576C-FDA2-46DE-8408-3A76DCF506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6693312" y="1116028"/>
            <a:ext cx="304800" cy="429768"/>
            <a:chOff x="215328" y="-46937"/>
            <a:chExt cx="304800" cy="2773841"/>
          </a:xfrm>
        </p:grpSpPr>
        <p:cxnSp>
          <p:nvCxnSpPr>
            <p:cNvPr id="165" name="Straight Connector 164">
              <a:extLst>
                <a:ext uri="{FF2B5EF4-FFF2-40B4-BE49-F238E27FC236}">
                  <a16:creationId xmlns:a16="http://schemas.microsoft.com/office/drawing/2014/main" id="{94AEA101-943D-4073-AD87-C8D783165E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D103D701-5E08-4A2A-AE99-626C6463592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68DF778A-A412-4E7C-9B61-E33D13A532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4EC28832-D2CA-45C0-9C43-0AF9985324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 name="Content Placeholder 2">
            <a:extLst>
              <a:ext uri="{FF2B5EF4-FFF2-40B4-BE49-F238E27FC236}">
                <a16:creationId xmlns:a16="http://schemas.microsoft.com/office/drawing/2014/main" id="{9730D571-CA7C-462D-A9CC-F0C0E95EA371}"/>
              </a:ext>
            </a:extLst>
          </p:cNvPr>
          <p:cNvSpPr>
            <a:spLocks noGrp="1"/>
          </p:cNvSpPr>
          <p:nvPr>
            <p:ph idx="1"/>
          </p:nvPr>
        </p:nvSpPr>
        <p:spPr>
          <a:xfrm>
            <a:off x="630936" y="3952890"/>
            <a:ext cx="5867720" cy="2223517"/>
          </a:xfrm>
          <a:noFill/>
        </p:spPr>
        <p:txBody>
          <a:bodyPr anchor="t">
            <a:normAutofit/>
          </a:bodyPr>
          <a:lstStyle/>
          <a:p>
            <a:r>
              <a:rPr lang="en-US" sz="1800" dirty="0">
                <a:solidFill>
                  <a:schemeClr val="bg1"/>
                </a:solidFill>
              </a:rPr>
              <a:t>Go to Grangercounselingcenter.com to fill out the survey or scan this QR Code: </a:t>
            </a:r>
          </a:p>
          <a:p>
            <a:endParaRPr lang="en-US" sz="1800" dirty="0">
              <a:solidFill>
                <a:schemeClr val="bg1"/>
              </a:solidFill>
            </a:endParaRPr>
          </a:p>
        </p:txBody>
      </p:sp>
      <p:pic>
        <p:nvPicPr>
          <p:cNvPr id="4" name="Picture 2">
            <a:extLst>
              <a:ext uri="{FF2B5EF4-FFF2-40B4-BE49-F238E27FC236}">
                <a16:creationId xmlns:a16="http://schemas.microsoft.com/office/drawing/2014/main" id="{9E15B89B-FBC0-B557-5396-54D91A35F4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4565" y="959635"/>
            <a:ext cx="4886878" cy="48592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1768698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9">
            <a:extLst>
              <a:ext uri="{FF2B5EF4-FFF2-40B4-BE49-F238E27FC236}">
                <a16:creationId xmlns:a16="http://schemas.microsoft.com/office/drawing/2014/main" id="{4E0A5C5C-2A95-428E-9F6A-0D29EBD57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395" y="1040837"/>
            <a:ext cx="4754948" cy="475494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11">
            <a:extLst>
              <a:ext uri="{FF2B5EF4-FFF2-40B4-BE49-F238E27FC236}">
                <a16:creationId xmlns:a16="http://schemas.microsoft.com/office/drawing/2014/main" id="{1056F38F-7C4E-461D-8709-7D0024AE1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411" y="1029607"/>
            <a:ext cx="4754948" cy="4754948"/>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13">
            <a:extLst>
              <a:ext uri="{FF2B5EF4-FFF2-40B4-BE49-F238E27FC236}">
                <a16:creationId xmlns:a16="http://schemas.microsoft.com/office/drawing/2014/main" id="{C7278469-3C3C-49CE-AEEE-E176A4900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60" y="934855"/>
            <a:ext cx="4754948" cy="4754948"/>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D2142A-45CB-4210-BE7F-7C16CE9EDEAC}"/>
              </a:ext>
            </a:extLst>
          </p:cNvPr>
          <p:cNvSpPr>
            <a:spLocks noGrp="1"/>
          </p:cNvSpPr>
          <p:nvPr>
            <p:ph type="title"/>
          </p:nvPr>
        </p:nvSpPr>
        <p:spPr>
          <a:xfrm>
            <a:off x="1102368" y="1877492"/>
            <a:ext cx="4030132" cy="3215373"/>
          </a:xfrm>
        </p:spPr>
        <p:txBody>
          <a:bodyPr>
            <a:normAutofit/>
          </a:bodyPr>
          <a:lstStyle/>
          <a:p>
            <a:pPr algn="ctr"/>
            <a:r>
              <a:rPr lang="en-US">
                <a:solidFill>
                  <a:schemeClr val="bg1"/>
                </a:solidFill>
              </a:rPr>
              <a:t>Don’t Forget CPA</a:t>
            </a:r>
          </a:p>
        </p:txBody>
      </p:sp>
      <p:grpSp>
        <p:nvGrpSpPr>
          <p:cNvPr id="34" name="Group 15">
            <a:extLst>
              <a:ext uri="{FF2B5EF4-FFF2-40B4-BE49-F238E27FC236}">
                <a16:creationId xmlns:a16="http://schemas.microsoft.com/office/drawing/2014/main" id="{93DC754C-7E09-422D-A8BB-AF632E90DF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17" name="Freeform: Shape 16">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35" name="Freeform: Shape 17">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20" name="Graphic 212">
            <a:extLst>
              <a:ext uri="{FF2B5EF4-FFF2-40B4-BE49-F238E27FC236}">
                <a16:creationId xmlns:a16="http://schemas.microsoft.com/office/drawing/2014/main" id="{4C6598AB-1C17-4D54-951C-A082D94AC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2" name="Graphic 212">
            <a:extLst>
              <a:ext uri="{FF2B5EF4-FFF2-40B4-BE49-F238E27FC236}">
                <a16:creationId xmlns:a16="http://schemas.microsoft.com/office/drawing/2014/main" id="{C83B66D7-137D-4AC1-B172-53D60F08BE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4" name="Oval 23">
            <a:extLst>
              <a:ext uri="{FF2B5EF4-FFF2-40B4-BE49-F238E27FC236}">
                <a16:creationId xmlns:a16="http://schemas.microsoft.com/office/drawing/2014/main" id="{F6B92503-6984-4D15-8B98-8718709B7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a:extLst>
              <a:ext uri="{FF2B5EF4-FFF2-40B4-BE49-F238E27FC236}">
                <a16:creationId xmlns:a16="http://schemas.microsoft.com/office/drawing/2014/main" id="{08DDF938-524E-4C18-A47D-C00627832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Content Placeholder 2">
            <a:extLst>
              <a:ext uri="{FF2B5EF4-FFF2-40B4-BE49-F238E27FC236}">
                <a16:creationId xmlns:a16="http://schemas.microsoft.com/office/drawing/2014/main" id="{16EC22F0-CDE3-4CAF-AA70-6986DA75E438}"/>
              </a:ext>
            </a:extLst>
          </p:cNvPr>
          <p:cNvSpPr>
            <a:spLocks noGrp="1"/>
          </p:cNvSpPr>
          <p:nvPr>
            <p:ph idx="1"/>
          </p:nvPr>
        </p:nvSpPr>
        <p:spPr>
          <a:xfrm>
            <a:off x="6234868" y="1130846"/>
            <a:ext cx="5217173" cy="4351338"/>
          </a:xfrm>
        </p:spPr>
        <p:txBody>
          <a:bodyPr>
            <a:normAutofit/>
          </a:bodyPr>
          <a:lstStyle/>
          <a:p>
            <a:r>
              <a:rPr lang="en-US" dirty="0">
                <a:solidFill>
                  <a:schemeClr val="bg1"/>
                </a:solidFill>
              </a:rPr>
              <a:t>To walk across the stage at The Maverik Center on Friday, May 24, 2024 at 7:00 pm, you must make up the CPA hours you need to finish. See Mr. Jackson or Mr. Bernard for opportunities to make up your CPA. You need a 2.0 in CPA to walk across the stage. </a:t>
            </a:r>
          </a:p>
        </p:txBody>
      </p:sp>
      <p:grpSp>
        <p:nvGrpSpPr>
          <p:cNvPr id="28" name="Graphic 185">
            <a:extLst>
              <a:ext uri="{FF2B5EF4-FFF2-40B4-BE49-F238E27FC236}">
                <a16:creationId xmlns:a16="http://schemas.microsoft.com/office/drawing/2014/main" id="{3773FAF5-C452-4455-9411-D6AF5EBD4C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12239" y="6139464"/>
            <a:ext cx="1054466" cy="469689"/>
            <a:chOff x="9841624" y="4115729"/>
            <a:chExt cx="602169" cy="268223"/>
          </a:xfrm>
          <a:solidFill>
            <a:schemeClr val="bg1"/>
          </a:solidFill>
        </p:grpSpPr>
        <p:sp>
          <p:nvSpPr>
            <p:cNvPr id="29" name="Freeform: Shape 28">
              <a:extLst>
                <a:ext uri="{FF2B5EF4-FFF2-40B4-BE49-F238E27FC236}">
                  <a16:creationId xmlns:a16="http://schemas.microsoft.com/office/drawing/2014/main" id="{1ECA0D96-F63C-4F7B-BE16-0F3FE76D7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4F83A81-0546-400A-918A-90C9C48B8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9741F692-A5B6-4215-86D9-B1FD4FF2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CC0876CB-9C60-4580-8FED-CD64EC7664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A879B3B7-48DB-4D3A-BB33-02766EAD3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778541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9C82A0-B5D8-4CEF-9493-7C2D2250F64E}"/>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3700" kern="1200" dirty="0">
                <a:solidFill>
                  <a:srgbClr val="FFFFFF"/>
                </a:solidFill>
                <a:latin typeface="+mj-lt"/>
                <a:ea typeface="+mj-ea"/>
                <a:cs typeface="+mj-cs"/>
              </a:rPr>
              <a:t>Graduation Applications are due beginning Tu</a:t>
            </a:r>
            <a:r>
              <a:rPr lang="en-US" sz="3700" dirty="0">
                <a:solidFill>
                  <a:srgbClr val="FFFFFF"/>
                </a:solidFill>
              </a:rPr>
              <a:t>es</a:t>
            </a:r>
            <a:r>
              <a:rPr lang="en-US" sz="3700" kern="1200" dirty="0">
                <a:solidFill>
                  <a:srgbClr val="FFFFFF"/>
                </a:solidFill>
                <a:latin typeface="+mj-lt"/>
                <a:ea typeface="+mj-ea"/>
                <a:cs typeface="+mj-cs"/>
              </a:rPr>
              <a:t>day, </a:t>
            </a:r>
            <a:br>
              <a:rPr lang="en-US" sz="3700" kern="1200" dirty="0">
                <a:solidFill>
                  <a:srgbClr val="FFFFFF"/>
                </a:solidFill>
                <a:latin typeface="+mj-lt"/>
                <a:ea typeface="+mj-ea"/>
                <a:cs typeface="+mj-cs"/>
              </a:rPr>
            </a:br>
            <a:r>
              <a:rPr lang="en-US" sz="3700" kern="1200" dirty="0">
                <a:solidFill>
                  <a:srgbClr val="FFFFFF"/>
                </a:solidFill>
                <a:latin typeface="+mj-lt"/>
                <a:ea typeface="+mj-ea"/>
                <a:cs typeface="+mj-cs"/>
              </a:rPr>
              <a:t>May </a:t>
            </a:r>
            <a:r>
              <a:rPr lang="en-US" sz="3700" dirty="0">
                <a:solidFill>
                  <a:srgbClr val="FFFFFF"/>
                </a:solidFill>
              </a:rPr>
              <a:t>7</a:t>
            </a:r>
            <a:r>
              <a:rPr lang="en-US" sz="3700" kern="1200" dirty="0">
                <a:solidFill>
                  <a:srgbClr val="FFFFFF"/>
                </a:solidFill>
                <a:latin typeface="+mj-lt"/>
                <a:ea typeface="+mj-ea"/>
                <a:cs typeface="+mj-cs"/>
              </a:rPr>
              <a:t>th to your counselor in the Counseling Center</a:t>
            </a:r>
          </a:p>
        </p:txBody>
      </p:sp>
      <p:sp>
        <p:nvSpPr>
          <p:cNvPr id="4" name="Content Placeholder 3">
            <a:extLst>
              <a:ext uri="{FF2B5EF4-FFF2-40B4-BE49-F238E27FC236}">
                <a16:creationId xmlns:a16="http://schemas.microsoft.com/office/drawing/2014/main" id="{661C73FF-FD85-D254-5FE0-8CED4D18FC4D}"/>
              </a:ext>
            </a:extLst>
          </p:cNvPr>
          <p:cNvSpPr>
            <a:spLocks noGrp="1"/>
          </p:cNvSpPr>
          <p:nvPr>
            <p:ph idx="1"/>
          </p:nvPr>
        </p:nvSpPr>
        <p:spPr/>
        <p:txBody>
          <a:bodyPr/>
          <a:lstStyle/>
          <a:p>
            <a:endParaRPr lang="en-US" dirty="0"/>
          </a:p>
        </p:txBody>
      </p:sp>
      <p:pic>
        <p:nvPicPr>
          <p:cNvPr id="3" name="Content Placeholder 4">
            <a:extLst>
              <a:ext uri="{FF2B5EF4-FFF2-40B4-BE49-F238E27FC236}">
                <a16:creationId xmlns:a16="http://schemas.microsoft.com/office/drawing/2014/main" id="{FF3C663B-5CF9-0122-09AC-DB4218FB92A8}"/>
              </a:ext>
            </a:extLst>
          </p:cNvPr>
          <p:cNvPicPr>
            <a:picLocks noChangeAspect="1"/>
          </p:cNvPicPr>
          <p:nvPr/>
        </p:nvPicPr>
        <p:blipFill>
          <a:blip r:embed="rId2"/>
          <a:stretch>
            <a:fillRect/>
          </a:stretch>
        </p:blipFill>
        <p:spPr>
          <a:xfrm>
            <a:off x="5775158" y="145048"/>
            <a:ext cx="5019511" cy="6567903"/>
          </a:xfrm>
          <a:prstGeom prst="rect">
            <a:avLst/>
          </a:prstGeom>
        </p:spPr>
      </p:pic>
    </p:spTree>
    <p:extLst>
      <p:ext uri="{BB962C8B-B14F-4D97-AF65-F5344CB8AC3E}">
        <p14:creationId xmlns:p14="http://schemas.microsoft.com/office/powerpoint/2010/main" val="1660037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8A94871E-96FC-4ADE-815B-41A636E34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C229E8-CD0E-E74D-424C-8BA959B2B55E}"/>
              </a:ext>
            </a:extLst>
          </p:cNvPr>
          <p:cNvSpPr>
            <a:spLocks noGrp="1"/>
          </p:cNvSpPr>
          <p:nvPr>
            <p:ph type="ctrTitle"/>
          </p:nvPr>
        </p:nvSpPr>
        <p:spPr>
          <a:xfrm>
            <a:off x="640080" y="320040"/>
            <a:ext cx="6692827" cy="3892669"/>
          </a:xfrm>
        </p:spPr>
        <p:txBody>
          <a:bodyPr>
            <a:normAutofit/>
          </a:bodyPr>
          <a:lstStyle/>
          <a:p>
            <a:pPr algn="l"/>
            <a:r>
              <a:rPr lang="en-US" sz="6600"/>
              <a:t>Make Sure You </a:t>
            </a:r>
            <a:br>
              <a:rPr lang="en-US" sz="6600"/>
            </a:br>
            <a:r>
              <a:rPr lang="en-US" sz="6600"/>
              <a:t>PAY YOUR FEES</a:t>
            </a:r>
          </a:p>
        </p:txBody>
      </p:sp>
      <p:sp>
        <p:nvSpPr>
          <p:cNvPr id="3" name="Subtitle 2">
            <a:extLst>
              <a:ext uri="{FF2B5EF4-FFF2-40B4-BE49-F238E27FC236}">
                <a16:creationId xmlns:a16="http://schemas.microsoft.com/office/drawing/2014/main" id="{2BC68B2B-CD75-948F-1C4E-7BA3044B78C0}"/>
              </a:ext>
            </a:extLst>
          </p:cNvPr>
          <p:cNvSpPr>
            <a:spLocks noGrp="1"/>
          </p:cNvSpPr>
          <p:nvPr>
            <p:ph type="subTitle" idx="1"/>
          </p:nvPr>
        </p:nvSpPr>
        <p:spPr>
          <a:xfrm>
            <a:off x="640080" y="4631161"/>
            <a:ext cx="6692827" cy="1569486"/>
          </a:xfrm>
        </p:spPr>
        <p:txBody>
          <a:bodyPr>
            <a:normAutofit/>
          </a:bodyPr>
          <a:lstStyle/>
          <a:p>
            <a:pPr algn="l"/>
            <a:r>
              <a:rPr lang="en-US" sz="2200"/>
              <a:t>Check with the finance office and find out how much you owe AS SOON AS POSSIBLE. </a:t>
            </a:r>
          </a:p>
          <a:p>
            <a:pPr algn="l"/>
            <a:r>
              <a:rPr lang="en-US" sz="2200" dirty="0"/>
              <a:t>Start making a plan to pay your fees. </a:t>
            </a:r>
          </a:p>
          <a:p>
            <a:pPr algn="l"/>
            <a:r>
              <a:rPr lang="en-US" sz="2200" dirty="0"/>
              <a:t>You need to pay your fees to pick up your cap and gown. </a:t>
            </a:r>
          </a:p>
        </p:txBody>
      </p:sp>
      <p:sp>
        <p:nvSpPr>
          <p:cNvPr id="4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descr="Money">
            <a:extLst>
              <a:ext uri="{FF2B5EF4-FFF2-40B4-BE49-F238E27FC236}">
                <a16:creationId xmlns:a16="http://schemas.microsoft.com/office/drawing/2014/main" id="{1AA52C62-4C75-9CA8-BF3A-D70DF84B14D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81544" y="1267079"/>
            <a:ext cx="4087368" cy="4087368"/>
          </a:xfrm>
          <a:prstGeom prst="rect">
            <a:avLst/>
          </a:prstGeom>
        </p:spPr>
      </p:pic>
    </p:spTree>
    <p:extLst>
      <p:ext uri="{BB962C8B-B14F-4D97-AF65-F5344CB8AC3E}">
        <p14:creationId xmlns:p14="http://schemas.microsoft.com/office/powerpoint/2010/main" val="2611984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28E9B7-93B9-F390-AE5F-3C91649DBBEC}"/>
              </a:ext>
            </a:extLst>
          </p:cNvPr>
          <p:cNvSpPr>
            <a:spLocks noGrp="1"/>
          </p:cNvSpPr>
          <p:nvPr>
            <p:ph type="title"/>
          </p:nvPr>
        </p:nvSpPr>
        <p:spPr>
          <a:xfrm>
            <a:off x="686834" y="1153572"/>
            <a:ext cx="3200400" cy="4461163"/>
          </a:xfrm>
        </p:spPr>
        <p:txBody>
          <a:bodyPr>
            <a:normAutofit fontScale="90000"/>
          </a:bodyPr>
          <a:lstStyle/>
          <a:p>
            <a:r>
              <a:rPr lang="en-US" dirty="0">
                <a:solidFill>
                  <a:srgbClr val="FFFFFF"/>
                </a:solidFill>
              </a:rPr>
              <a:t>Once you </a:t>
            </a:r>
            <a:br>
              <a:rPr lang="en-US" dirty="0">
                <a:solidFill>
                  <a:srgbClr val="FFFFFF"/>
                </a:solidFill>
              </a:rPr>
            </a:br>
            <a:r>
              <a:rPr lang="en-US" dirty="0">
                <a:solidFill>
                  <a:srgbClr val="FFFFFF"/>
                </a:solidFill>
              </a:rPr>
              <a:t>have submitted your application, you have to getting the following signatures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 name="Content Placeholder 4">
            <a:extLst>
              <a:ext uri="{FF2B5EF4-FFF2-40B4-BE49-F238E27FC236}">
                <a16:creationId xmlns:a16="http://schemas.microsoft.com/office/drawing/2014/main" id="{A7FDD62F-A73B-7E91-A120-D538598600F2}"/>
              </a:ext>
            </a:extLst>
          </p:cNvPr>
          <p:cNvPicPr>
            <a:picLocks noGrp="1" noChangeAspect="1"/>
          </p:cNvPicPr>
          <p:nvPr>
            <p:ph idx="1"/>
          </p:nvPr>
        </p:nvPicPr>
        <p:blipFill>
          <a:blip r:embed="rId2"/>
          <a:stretch>
            <a:fillRect/>
          </a:stretch>
        </p:blipFill>
        <p:spPr>
          <a:xfrm>
            <a:off x="4458667" y="1495687"/>
            <a:ext cx="6743729" cy="4351338"/>
          </a:xfrm>
        </p:spPr>
      </p:pic>
    </p:spTree>
    <p:extLst>
      <p:ext uri="{BB962C8B-B14F-4D97-AF65-F5344CB8AC3E}">
        <p14:creationId xmlns:p14="http://schemas.microsoft.com/office/powerpoint/2010/main" val="2766506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5">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F5CC671-B85B-4DD3-A907-EAA3E67E1D67}"/>
              </a:ext>
            </a:extLst>
          </p:cNvPr>
          <p:cNvSpPr>
            <a:spLocks noGrp="1"/>
          </p:cNvSpPr>
          <p:nvPr>
            <p:ph type="title"/>
          </p:nvPr>
        </p:nvSpPr>
        <p:spPr>
          <a:xfrm>
            <a:off x="649270" y="4615840"/>
            <a:ext cx="3885141" cy="1526741"/>
          </a:xfrm>
        </p:spPr>
        <p:txBody>
          <a:bodyPr>
            <a:normAutofit/>
          </a:bodyPr>
          <a:lstStyle/>
          <a:p>
            <a:pPr algn="r"/>
            <a:r>
              <a:rPr lang="en-US" sz="3000" dirty="0">
                <a:solidFill>
                  <a:schemeClr val="bg1"/>
                </a:solidFill>
              </a:rPr>
              <a:t>Caps and Gowns</a:t>
            </a:r>
            <a:br>
              <a:rPr lang="en-US" sz="3000" dirty="0">
                <a:solidFill>
                  <a:schemeClr val="bg1"/>
                </a:solidFill>
              </a:rPr>
            </a:br>
            <a:r>
              <a:rPr lang="en-US" sz="3000" dirty="0">
                <a:solidFill>
                  <a:schemeClr val="bg1"/>
                </a:solidFill>
              </a:rPr>
              <a:t>May 8th</a:t>
            </a:r>
          </a:p>
        </p:txBody>
      </p:sp>
      <p:pic>
        <p:nvPicPr>
          <p:cNvPr id="6" name="Picture 5" descr="People wearing red graduation robes">
            <a:extLst>
              <a:ext uri="{FF2B5EF4-FFF2-40B4-BE49-F238E27FC236}">
                <a16:creationId xmlns:a16="http://schemas.microsoft.com/office/drawing/2014/main" id="{1ECE97A5-2D75-4310-BB5B-3A6428A04254}"/>
              </a:ext>
            </a:extLst>
          </p:cNvPr>
          <p:cNvPicPr>
            <a:picLocks noChangeAspect="1"/>
          </p:cNvPicPr>
          <p:nvPr/>
        </p:nvPicPr>
        <p:blipFill rotWithShape="1">
          <a:blip r:embed="rId2">
            <a:extLst>
              <a:ext uri="{28A0092B-C50C-407E-A947-70E740481C1C}">
                <a14:useLocalDpi xmlns:a14="http://schemas.microsoft.com/office/drawing/2010/main" val="0"/>
              </a:ext>
            </a:extLst>
          </a:blip>
          <a:srcRect l="8262" r="15368" b="-1"/>
          <a:stretch/>
        </p:blipFill>
        <p:spPr>
          <a:xfrm>
            <a:off x="393308" y="352931"/>
            <a:ext cx="5559480" cy="3749040"/>
          </a:xfrm>
          <a:prstGeom prst="rect">
            <a:avLst/>
          </a:prstGeom>
        </p:spPr>
      </p:pic>
      <p:pic>
        <p:nvPicPr>
          <p:cNvPr id="5" name="Picture 4" descr="Calendar on table">
            <a:extLst>
              <a:ext uri="{FF2B5EF4-FFF2-40B4-BE49-F238E27FC236}">
                <a16:creationId xmlns:a16="http://schemas.microsoft.com/office/drawing/2014/main" id="{A60A71CE-C7FB-4A74-ACD9-E695D7528721}"/>
              </a:ext>
            </a:extLst>
          </p:cNvPr>
          <p:cNvPicPr>
            <a:picLocks noChangeAspect="1"/>
          </p:cNvPicPr>
          <p:nvPr/>
        </p:nvPicPr>
        <p:blipFill rotWithShape="1">
          <a:blip r:embed="rId3"/>
          <a:srcRect r="1236" b="-2"/>
          <a:stretch/>
        </p:blipFill>
        <p:spPr>
          <a:xfrm>
            <a:off x="6251736" y="357013"/>
            <a:ext cx="5546955" cy="3749040"/>
          </a:xfrm>
          <a:prstGeom prst="rect">
            <a:avLst/>
          </a:prstGeom>
        </p:spPr>
      </p:pic>
      <p:cxnSp>
        <p:nvCxnSpPr>
          <p:cNvPr id="21" name="Straight Connector 17">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BB27A61-51BA-40B6-B015-BFAB055836B6}"/>
              </a:ext>
            </a:extLst>
          </p:cNvPr>
          <p:cNvSpPr>
            <a:spLocks noGrp="1"/>
          </p:cNvSpPr>
          <p:nvPr>
            <p:ph idx="1"/>
          </p:nvPr>
        </p:nvSpPr>
        <p:spPr>
          <a:xfrm>
            <a:off x="4945336" y="4615840"/>
            <a:ext cx="6609921" cy="1526741"/>
          </a:xfrm>
        </p:spPr>
        <p:txBody>
          <a:bodyPr anchor="ctr">
            <a:normAutofit/>
          </a:bodyPr>
          <a:lstStyle/>
          <a:p>
            <a:r>
              <a:rPr lang="en-US" sz="2000" dirty="0">
                <a:solidFill>
                  <a:schemeClr val="bg1"/>
                </a:solidFill>
              </a:rPr>
              <a:t>Caps and Gowns will be passed out Wednesday, May 8th during lunches. You must be cleared with your grades, CPA, fees &amp; fines, library fees, and school lunch to pick up your cap and gown. Pick up a cleared card from your counselor when you turn in your graduation application. </a:t>
            </a:r>
          </a:p>
        </p:txBody>
      </p:sp>
    </p:spTree>
    <p:extLst>
      <p:ext uri="{BB962C8B-B14F-4D97-AF65-F5344CB8AC3E}">
        <p14:creationId xmlns:p14="http://schemas.microsoft.com/office/powerpoint/2010/main" val="42712733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604</TotalTime>
  <Words>840</Words>
  <Application>Microsoft Office PowerPoint</Application>
  <PresentationFormat>Widescreen</PresentationFormat>
  <Paragraphs>48</Paragraphs>
  <Slides>25</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Meiryo</vt:lpstr>
      <vt:lpstr>Arial</vt:lpstr>
      <vt:lpstr>Calibri</vt:lpstr>
      <vt:lpstr>Calibri Light</vt:lpstr>
      <vt:lpstr>Lucida Sans Unicode</vt:lpstr>
      <vt:lpstr>Office Theme</vt:lpstr>
      <vt:lpstr>The Pathway to Graduation</vt:lpstr>
      <vt:lpstr>Step One</vt:lpstr>
      <vt:lpstr>This is the graduation application</vt:lpstr>
      <vt:lpstr>You must fill out this survey to graduate. Fill it out now!</vt:lpstr>
      <vt:lpstr>Don’t Forget CPA</vt:lpstr>
      <vt:lpstr>Graduation Applications are due beginning Tuesday,  May 7th to your counselor in the Counseling Center</vt:lpstr>
      <vt:lpstr>Make Sure You  PAY YOUR FEES</vt:lpstr>
      <vt:lpstr>Once you  have submitted your application, you have to getting the following signatures</vt:lpstr>
      <vt:lpstr>Caps and Gowns May 8th</vt:lpstr>
      <vt:lpstr>Don’t Fail Classes This Quarter</vt:lpstr>
      <vt:lpstr>Step Two</vt:lpstr>
      <vt:lpstr>You need to have a plan!</vt:lpstr>
      <vt:lpstr>Going to College is an Investment in You</vt:lpstr>
      <vt:lpstr>It pays to be educated</vt:lpstr>
      <vt:lpstr>PowerPoint Presentation</vt:lpstr>
      <vt:lpstr>Step 3</vt:lpstr>
      <vt:lpstr>You need to make a plan and start somewhere</vt:lpstr>
      <vt:lpstr>Apply for the College and Career Readiness Cord</vt:lpstr>
      <vt:lpstr>Apply for the College and Career Readiness Cord at: https://tinyurl.com/CCRGRADCORD </vt:lpstr>
      <vt:lpstr>Earn the CTE Completer Cord</vt:lpstr>
      <vt:lpstr>PowerPoint Presentation</vt:lpstr>
      <vt:lpstr>Step Four – You need to save your documents</vt:lpstr>
      <vt:lpstr>You must go to graduation practice</vt:lpstr>
      <vt:lpstr>Senior Dates to know</vt:lpstr>
      <vt:lpstr>Congratulations Class of 2024!  We are so proud of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Pathway to Graduation</dc:title>
  <dc:creator>Oliver, Brandy M</dc:creator>
  <cp:lastModifiedBy>Shena Switzer</cp:lastModifiedBy>
  <cp:revision>9</cp:revision>
  <dcterms:created xsi:type="dcterms:W3CDTF">2021-03-26T02:20:14Z</dcterms:created>
  <dcterms:modified xsi:type="dcterms:W3CDTF">2024-04-19T17:26:27Z</dcterms:modified>
</cp:coreProperties>
</file>